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9" r:id="rId5"/>
    <p:sldMasterId id="2147483673" r:id="rId6"/>
    <p:sldMasterId id="2147483677" r:id="rId7"/>
    <p:sldMasterId id="2147483665" r:id="rId8"/>
    <p:sldMasterId id="2147483681" r:id="rId9"/>
    <p:sldMasterId id="2147483685" r:id="rId10"/>
    <p:sldMasterId id="2147483689" r:id="rId11"/>
    <p:sldMasterId id="2147483693" r:id="rId12"/>
    <p:sldMasterId id="2147483697" r:id="rId13"/>
    <p:sldMasterId id="2147483701" r:id="rId14"/>
    <p:sldMasterId id="2147483705" r:id="rId15"/>
    <p:sldMasterId id="2147483709" r:id="rId16"/>
    <p:sldMasterId id="2147483713" r:id="rId17"/>
    <p:sldMasterId id="2147483717" r:id="rId18"/>
    <p:sldMasterId id="2147483721" r:id="rId19"/>
  </p:sldMasterIdLst>
  <p:notesMasterIdLst>
    <p:notesMasterId r:id="rId34"/>
  </p:notesMasterIdLst>
  <p:sldIdLst>
    <p:sldId id="298" r:id="rId20"/>
    <p:sldId id="309" r:id="rId21"/>
    <p:sldId id="302" r:id="rId22"/>
    <p:sldId id="306" r:id="rId23"/>
    <p:sldId id="308" r:id="rId24"/>
    <p:sldId id="300" r:id="rId25"/>
    <p:sldId id="303" r:id="rId26"/>
    <p:sldId id="310" r:id="rId27"/>
    <p:sldId id="295" r:id="rId28"/>
    <p:sldId id="311" r:id="rId29"/>
    <p:sldId id="296" r:id="rId30"/>
    <p:sldId id="304" r:id="rId31"/>
    <p:sldId id="307" r:id="rId32"/>
    <p:sldId id="2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462EFF"/>
    <a:srgbClr val="E6E7E8"/>
    <a:srgbClr val="319FFC"/>
    <a:srgbClr val="F7931E"/>
    <a:srgbClr val="F499F5"/>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716B55-D7BD-472E-8B2F-C7D853EC8A4E}" v="18" dt="2023-09-26T13:11:13.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microsoft.com/office/2016/11/relationships/changesInfo" Target="changesInfos/changesInfo1.xml"/><Relationship Id="rId21" Type="http://schemas.openxmlformats.org/officeDocument/2006/relationships/slide" Target="slides/slide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len, Tiina" userId="S::tiina.tholen@wellspect.com::d16c1047-2248-49cc-9709-145021c3e76b" providerId="AD" clId="Web-{CF716B55-D7BD-472E-8B2F-C7D853EC8A4E}"/>
    <pc:docChg chg="modSld">
      <pc:chgData name="Tholen, Tiina" userId="S::tiina.tholen@wellspect.com::d16c1047-2248-49cc-9709-145021c3e76b" providerId="AD" clId="Web-{CF716B55-D7BD-472E-8B2F-C7D853EC8A4E}" dt="2023-09-26T13:11:13.100" v="12" actId="1076"/>
      <pc:docMkLst>
        <pc:docMk/>
      </pc:docMkLst>
      <pc:sldChg chg="addSp delSp modSp">
        <pc:chgData name="Tholen, Tiina" userId="S::tiina.tholen@wellspect.com::d16c1047-2248-49cc-9709-145021c3e76b" providerId="AD" clId="Web-{CF716B55-D7BD-472E-8B2F-C7D853EC8A4E}" dt="2023-09-26T13:11:13.100" v="12" actId="1076"/>
        <pc:sldMkLst>
          <pc:docMk/>
          <pc:sldMk cId="2873153424" sldId="310"/>
        </pc:sldMkLst>
        <pc:spChg chg="mod">
          <ac:chgData name="Tholen, Tiina" userId="S::tiina.tholen@wellspect.com::d16c1047-2248-49cc-9709-145021c3e76b" providerId="AD" clId="Web-{CF716B55-D7BD-472E-8B2F-C7D853EC8A4E}" dt="2023-09-26T13:11:09.912" v="11" actId="1076"/>
          <ac:spMkLst>
            <pc:docMk/>
            <pc:sldMk cId="2873153424" sldId="310"/>
            <ac:spMk id="19" creationId="{6B87DB3A-C65F-E076-3E14-D4C2F4D7EC22}"/>
          </ac:spMkLst>
        </pc:spChg>
        <pc:grpChg chg="del">
          <ac:chgData name="Tholen, Tiina" userId="S::tiina.tholen@wellspect.com::d16c1047-2248-49cc-9709-145021c3e76b" providerId="AD" clId="Web-{CF716B55-D7BD-472E-8B2F-C7D853EC8A4E}" dt="2023-09-26T13:09:24.328" v="0"/>
          <ac:grpSpMkLst>
            <pc:docMk/>
            <pc:sldMk cId="2873153424" sldId="310"/>
            <ac:grpSpMk id="75" creationId="{7F636C4E-B47D-58D2-4E1E-A6F16C03F405}"/>
          </ac:grpSpMkLst>
        </pc:grpChg>
        <pc:picChg chg="add mod modCrop">
          <ac:chgData name="Tholen, Tiina" userId="S::tiina.tholen@wellspect.com::d16c1047-2248-49cc-9709-145021c3e76b" providerId="AD" clId="Web-{CF716B55-D7BD-472E-8B2F-C7D853EC8A4E}" dt="2023-09-26T13:11:13.100" v="12" actId="1076"/>
          <ac:picMkLst>
            <pc:docMk/>
            <pc:sldMk cId="2873153424" sldId="310"/>
            <ac:picMk id="2" creationId="{3BA425DE-5EEA-BDCE-0BED-8EEB2FCB2828}"/>
          </ac:picMkLst>
        </pc:picChg>
      </pc:sldChg>
    </pc:docChg>
  </pc:docChgLst>
  <pc:docChgLst>
    <pc:chgData name="Christina Thölén" userId="a806b938ed158f2a" providerId="LiveId" clId="{42CAB294-B57D-4978-9146-34B6C667B049}"/>
    <pc:docChg chg="custSel delSld modSld">
      <pc:chgData name="Christina Thölén" userId="a806b938ed158f2a" providerId="LiveId" clId="{42CAB294-B57D-4978-9146-34B6C667B049}" dt="2023-08-28T15:31:20.059" v="13" actId="47"/>
      <pc:docMkLst>
        <pc:docMk/>
      </pc:docMkLst>
      <pc:sldChg chg="del">
        <pc:chgData name="Christina Thölén" userId="a806b938ed158f2a" providerId="LiveId" clId="{42CAB294-B57D-4978-9146-34B6C667B049}" dt="2023-08-28T15:31:20.059" v="13" actId="47"/>
        <pc:sldMkLst>
          <pc:docMk/>
          <pc:sldMk cId="2710736902" sldId="292"/>
        </pc:sldMkLst>
      </pc:sldChg>
      <pc:sldChg chg="del">
        <pc:chgData name="Christina Thölén" userId="a806b938ed158f2a" providerId="LiveId" clId="{42CAB294-B57D-4978-9146-34B6C667B049}" dt="2023-08-28T15:31:20.059" v="13" actId="47"/>
        <pc:sldMkLst>
          <pc:docMk/>
          <pc:sldMk cId="600982115" sldId="294"/>
        </pc:sldMkLst>
      </pc:sldChg>
      <pc:sldChg chg="delSp mod delAnim">
        <pc:chgData name="Christina Thölén" userId="a806b938ed158f2a" providerId="LiveId" clId="{42CAB294-B57D-4978-9146-34B6C667B049}" dt="2023-08-28T15:30:55.334" v="4" actId="478"/>
        <pc:sldMkLst>
          <pc:docMk/>
          <pc:sldMk cId="1942405597" sldId="295"/>
        </pc:sldMkLst>
        <pc:picChg chg="del">
          <ac:chgData name="Christina Thölén" userId="a806b938ed158f2a" providerId="LiveId" clId="{42CAB294-B57D-4978-9146-34B6C667B049}" dt="2023-08-28T15:30:55.334" v="4" actId="478"/>
          <ac:picMkLst>
            <pc:docMk/>
            <pc:sldMk cId="1942405597" sldId="295"/>
            <ac:picMk id="2" creationId="{F54497FB-6B91-9C6F-DAE4-EE0D707F3978}"/>
          </ac:picMkLst>
        </pc:picChg>
      </pc:sldChg>
      <pc:sldChg chg="delSp mod delAnim">
        <pc:chgData name="Christina Thölén" userId="a806b938ed158f2a" providerId="LiveId" clId="{42CAB294-B57D-4978-9146-34B6C667B049}" dt="2023-08-28T15:30:48.902" v="2" actId="478"/>
        <pc:sldMkLst>
          <pc:docMk/>
          <pc:sldMk cId="3999965165" sldId="296"/>
        </pc:sldMkLst>
        <pc:picChg chg="del">
          <ac:chgData name="Christina Thölén" userId="a806b938ed158f2a" providerId="LiveId" clId="{42CAB294-B57D-4978-9146-34B6C667B049}" dt="2023-08-28T15:30:48.902" v="2" actId="478"/>
          <ac:picMkLst>
            <pc:docMk/>
            <pc:sldMk cId="3999965165" sldId="296"/>
            <ac:picMk id="5" creationId="{8206C752-7F33-038E-38F7-7C1F81E67DA6}"/>
          </ac:picMkLst>
        </pc:picChg>
      </pc:sldChg>
      <pc:sldChg chg="del">
        <pc:chgData name="Christina Thölén" userId="a806b938ed158f2a" providerId="LiveId" clId="{42CAB294-B57D-4978-9146-34B6C667B049}" dt="2023-08-28T15:31:20.059" v="13" actId="47"/>
        <pc:sldMkLst>
          <pc:docMk/>
          <pc:sldMk cId="628774348" sldId="297"/>
        </pc:sldMkLst>
      </pc:sldChg>
      <pc:sldChg chg="delSp mod delAnim">
        <pc:chgData name="Christina Thölén" userId="a806b938ed158f2a" providerId="LiveId" clId="{42CAB294-B57D-4978-9146-34B6C667B049}" dt="2023-08-28T15:31:11.030" v="12" actId="478"/>
        <pc:sldMkLst>
          <pc:docMk/>
          <pc:sldMk cId="2442775502" sldId="298"/>
        </pc:sldMkLst>
        <pc:picChg chg="del">
          <ac:chgData name="Christina Thölén" userId="a806b938ed158f2a" providerId="LiveId" clId="{42CAB294-B57D-4978-9146-34B6C667B049}" dt="2023-08-28T15:31:11.030" v="12" actId="478"/>
          <ac:picMkLst>
            <pc:docMk/>
            <pc:sldMk cId="2442775502" sldId="298"/>
            <ac:picMk id="2" creationId="{AA5A76E6-E4F7-D9E9-5613-BD6FD04E73C3}"/>
          </ac:picMkLst>
        </pc:picChg>
      </pc:sldChg>
      <pc:sldChg chg="delSp mod delAnim">
        <pc:chgData name="Christina Thölén" userId="a806b938ed158f2a" providerId="LiveId" clId="{42CAB294-B57D-4978-9146-34B6C667B049}" dt="2023-08-28T15:31:01.494" v="7" actId="478"/>
        <pc:sldMkLst>
          <pc:docMk/>
          <pc:sldMk cId="3442605432" sldId="300"/>
        </pc:sldMkLst>
        <pc:picChg chg="del">
          <ac:chgData name="Christina Thölén" userId="a806b938ed158f2a" providerId="LiveId" clId="{42CAB294-B57D-4978-9146-34B6C667B049}" dt="2023-08-28T15:31:01.494" v="7" actId="478"/>
          <ac:picMkLst>
            <pc:docMk/>
            <pc:sldMk cId="3442605432" sldId="300"/>
            <ac:picMk id="5" creationId="{8EA79195-BA10-8AFB-7A47-78FAD2BE5AAB}"/>
          </ac:picMkLst>
        </pc:picChg>
      </pc:sldChg>
      <pc:sldChg chg="delSp mod delAnim">
        <pc:chgData name="Christina Thölén" userId="a806b938ed158f2a" providerId="LiveId" clId="{42CAB294-B57D-4978-9146-34B6C667B049}" dt="2023-08-28T15:31:08.414" v="11" actId="478"/>
        <pc:sldMkLst>
          <pc:docMk/>
          <pc:sldMk cId="1398197309" sldId="302"/>
        </pc:sldMkLst>
        <pc:picChg chg="del">
          <ac:chgData name="Christina Thölén" userId="a806b938ed158f2a" providerId="LiveId" clId="{42CAB294-B57D-4978-9146-34B6C667B049}" dt="2023-08-28T15:31:08.414" v="11" actId="478"/>
          <ac:picMkLst>
            <pc:docMk/>
            <pc:sldMk cId="1398197309" sldId="302"/>
            <ac:picMk id="4" creationId="{025EDB7F-3EBB-2208-F3A8-C0BB89A9C502}"/>
          </ac:picMkLst>
        </pc:picChg>
      </pc:sldChg>
      <pc:sldChg chg="delSp mod delAnim">
        <pc:chgData name="Christina Thölén" userId="a806b938ed158f2a" providerId="LiveId" clId="{42CAB294-B57D-4978-9146-34B6C667B049}" dt="2023-08-28T15:30:59.399" v="6" actId="478"/>
        <pc:sldMkLst>
          <pc:docMk/>
          <pc:sldMk cId="2918912612" sldId="303"/>
        </pc:sldMkLst>
        <pc:picChg chg="del">
          <ac:chgData name="Christina Thölén" userId="a806b938ed158f2a" providerId="LiveId" clId="{42CAB294-B57D-4978-9146-34B6C667B049}" dt="2023-08-28T15:30:59.399" v="6" actId="478"/>
          <ac:picMkLst>
            <pc:docMk/>
            <pc:sldMk cId="2918912612" sldId="303"/>
            <ac:picMk id="3" creationId="{D86FBA7E-6631-9E0E-5EDA-2B30AE2A37A4}"/>
          </ac:picMkLst>
        </pc:picChg>
      </pc:sldChg>
      <pc:sldChg chg="delSp mod delAnim">
        <pc:chgData name="Christina Thölén" userId="a806b938ed158f2a" providerId="LiveId" clId="{42CAB294-B57D-4978-9146-34B6C667B049}" dt="2023-08-28T15:30:46.647" v="1" actId="478"/>
        <pc:sldMkLst>
          <pc:docMk/>
          <pc:sldMk cId="1581562350" sldId="304"/>
        </pc:sldMkLst>
        <pc:picChg chg="del">
          <ac:chgData name="Christina Thölén" userId="a806b938ed158f2a" providerId="LiveId" clId="{42CAB294-B57D-4978-9146-34B6C667B049}" dt="2023-08-28T15:30:46.647" v="1" actId="478"/>
          <ac:picMkLst>
            <pc:docMk/>
            <pc:sldMk cId="1581562350" sldId="304"/>
            <ac:picMk id="4" creationId="{E3AA451B-6CBE-58CE-4393-A6C4D60DDCDC}"/>
          </ac:picMkLst>
        </pc:picChg>
      </pc:sldChg>
      <pc:sldChg chg="delSp mod delAnim">
        <pc:chgData name="Christina Thölén" userId="a806b938ed158f2a" providerId="LiveId" clId="{42CAB294-B57D-4978-9146-34B6C667B049}" dt="2023-08-28T15:31:05.064" v="9" actId="478"/>
        <pc:sldMkLst>
          <pc:docMk/>
          <pc:sldMk cId="440625425" sldId="306"/>
        </pc:sldMkLst>
        <pc:picChg chg="del">
          <ac:chgData name="Christina Thölén" userId="a806b938ed158f2a" providerId="LiveId" clId="{42CAB294-B57D-4978-9146-34B6C667B049}" dt="2023-08-28T15:31:05.064" v="9" actId="478"/>
          <ac:picMkLst>
            <pc:docMk/>
            <pc:sldMk cId="440625425" sldId="306"/>
            <ac:picMk id="4" creationId="{C76D3BDE-B545-F87A-C7E0-9B6160714CAC}"/>
          </ac:picMkLst>
        </pc:picChg>
      </pc:sldChg>
      <pc:sldChg chg="delSp mod delAnim">
        <pc:chgData name="Christina Thölén" userId="a806b938ed158f2a" providerId="LiveId" clId="{42CAB294-B57D-4978-9146-34B6C667B049}" dt="2023-08-28T15:30:44.310" v="0" actId="478"/>
        <pc:sldMkLst>
          <pc:docMk/>
          <pc:sldMk cId="3614656304" sldId="307"/>
        </pc:sldMkLst>
        <pc:picChg chg="del">
          <ac:chgData name="Christina Thölén" userId="a806b938ed158f2a" providerId="LiveId" clId="{42CAB294-B57D-4978-9146-34B6C667B049}" dt="2023-08-28T15:30:44.310" v="0" actId="478"/>
          <ac:picMkLst>
            <pc:docMk/>
            <pc:sldMk cId="3614656304" sldId="307"/>
            <ac:picMk id="4" creationId="{AC26C865-87CA-9727-AC5E-F44AEBEB0022}"/>
          </ac:picMkLst>
        </pc:picChg>
      </pc:sldChg>
      <pc:sldChg chg="delSp mod delAnim">
        <pc:chgData name="Christina Thölén" userId="a806b938ed158f2a" providerId="LiveId" clId="{42CAB294-B57D-4978-9146-34B6C667B049}" dt="2023-08-28T15:31:03.063" v="8" actId="478"/>
        <pc:sldMkLst>
          <pc:docMk/>
          <pc:sldMk cId="3601898597" sldId="308"/>
        </pc:sldMkLst>
        <pc:picChg chg="del">
          <ac:chgData name="Christina Thölén" userId="a806b938ed158f2a" providerId="LiveId" clId="{42CAB294-B57D-4978-9146-34B6C667B049}" dt="2023-08-28T15:31:03.063" v="8" actId="478"/>
          <ac:picMkLst>
            <pc:docMk/>
            <pc:sldMk cId="3601898597" sldId="308"/>
            <ac:picMk id="4" creationId="{2F878FC8-19E4-AFFA-061F-D0AAE66BC20D}"/>
          </ac:picMkLst>
        </pc:picChg>
      </pc:sldChg>
      <pc:sldChg chg="delSp mod delAnim">
        <pc:chgData name="Christina Thölén" userId="a806b938ed158f2a" providerId="LiveId" clId="{42CAB294-B57D-4978-9146-34B6C667B049}" dt="2023-08-28T15:31:06.828" v="10" actId="478"/>
        <pc:sldMkLst>
          <pc:docMk/>
          <pc:sldMk cId="3398990563" sldId="309"/>
        </pc:sldMkLst>
        <pc:picChg chg="del">
          <ac:chgData name="Christina Thölén" userId="a806b938ed158f2a" providerId="LiveId" clId="{42CAB294-B57D-4978-9146-34B6C667B049}" dt="2023-08-28T15:31:06.828" v="10" actId="478"/>
          <ac:picMkLst>
            <pc:docMk/>
            <pc:sldMk cId="3398990563" sldId="309"/>
            <ac:picMk id="3" creationId="{ABF7C13D-C997-21E2-C7D0-0EC2CC6CCFEE}"/>
          </ac:picMkLst>
        </pc:picChg>
      </pc:sldChg>
      <pc:sldChg chg="delSp mod delAnim">
        <pc:chgData name="Christina Thölén" userId="a806b938ed158f2a" providerId="LiveId" clId="{42CAB294-B57D-4978-9146-34B6C667B049}" dt="2023-08-28T15:30:56.855" v="5" actId="478"/>
        <pc:sldMkLst>
          <pc:docMk/>
          <pc:sldMk cId="2873153424" sldId="310"/>
        </pc:sldMkLst>
        <pc:picChg chg="del">
          <ac:chgData name="Christina Thölén" userId="a806b938ed158f2a" providerId="LiveId" clId="{42CAB294-B57D-4978-9146-34B6C667B049}" dt="2023-08-28T15:30:56.855" v="5" actId="478"/>
          <ac:picMkLst>
            <pc:docMk/>
            <pc:sldMk cId="2873153424" sldId="310"/>
            <ac:picMk id="4" creationId="{CB54135D-6088-E87B-2E88-77E99B5A953D}"/>
          </ac:picMkLst>
        </pc:picChg>
      </pc:sldChg>
      <pc:sldChg chg="delSp mod delAnim">
        <pc:chgData name="Christina Thölén" userId="a806b938ed158f2a" providerId="LiveId" clId="{42CAB294-B57D-4978-9146-34B6C667B049}" dt="2023-08-28T15:30:51.798" v="3" actId="478"/>
        <pc:sldMkLst>
          <pc:docMk/>
          <pc:sldMk cId="706846745" sldId="311"/>
        </pc:sldMkLst>
        <pc:picChg chg="del">
          <ac:chgData name="Christina Thölén" userId="a806b938ed158f2a" providerId="LiveId" clId="{42CAB294-B57D-4978-9146-34B6C667B049}" dt="2023-08-28T15:30:51.798" v="3" actId="478"/>
          <ac:picMkLst>
            <pc:docMk/>
            <pc:sldMk cId="706846745" sldId="311"/>
            <ac:picMk id="2" creationId="{4C9DFF9B-72E7-C57C-BB44-FF6A1006E4C8}"/>
          </ac:picMkLst>
        </pc:picChg>
      </pc:sldChg>
      <pc:sldChg chg="del">
        <pc:chgData name="Christina Thölén" userId="a806b938ed158f2a" providerId="LiveId" clId="{42CAB294-B57D-4978-9146-34B6C667B049}" dt="2023-08-28T15:31:20.059" v="13" actId="47"/>
        <pc:sldMkLst>
          <pc:docMk/>
          <pc:sldMk cId="3712669230" sldId="312"/>
        </pc:sldMkLst>
      </pc:sldChg>
      <pc:sldChg chg="del">
        <pc:chgData name="Christina Thölén" userId="a806b938ed158f2a" providerId="LiveId" clId="{42CAB294-B57D-4978-9146-34B6C667B049}" dt="2023-08-28T15:31:20.059" v="13" actId="47"/>
        <pc:sldMkLst>
          <pc:docMk/>
          <pc:sldMk cId="215843411" sldId="3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9D0DD-81A8-480E-886F-2C5E662EB20D}" type="datetimeFigureOut">
              <a:rPr lang="en-US" smtClean="0"/>
              <a:t>9/26/2023</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018D2-26EA-4626-92F2-1F10E443FD0D}" type="slidenum">
              <a:rPr lang="en-US" smtClean="0"/>
              <a:t>‹#›</a:t>
            </a:fld>
            <a:endParaRPr lang="en-US"/>
          </a:p>
        </p:txBody>
      </p:sp>
    </p:spTree>
    <p:extLst>
      <p:ext uri="{BB962C8B-B14F-4D97-AF65-F5344CB8AC3E}">
        <p14:creationId xmlns:p14="http://schemas.microsoft.com/office/powerpoint/2010/main" val="42813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a:effectLst/>
                <a:latin typeface="Courier New" panose="02070309020205020404" pitchFamily="49" charset="0"/>
                <a:ea typeface="Calibri" panose="020F0502020204030204" pitchFamily="34" charset="0"/>
                <a:cs typeface="Times New Roman" panose="02020603050405020304" pitchFamily="18" charset="0"/>
              </a:rPr>
              <a:t>Autonomic dysreflexa</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4018D2-26EA-4626-92F2-1F10E443FD0D}" type="slidenum">
              <a:rPr lang="en-US" smtClean="0"/>
              <a:t>1</a:t>
            </a:fld>
            <a:endParaRPr lang="en-US"/>
          </a:p>
        </p:txBody>
      </p:sp>
    </p:spTree>
    <p:extLst>
      <p:ext uri="{BB962C8B-B14F-4D97-AF65-F5344CB8AC3E}">
        <p14:creationId xmlns:p14="http://schemas.microsoft.com/office/powerpoint/2010/main" val="116361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far as the treatment process goes, as I've just said, We need to remove the stimulus. It is very important to actually think what could be causing this. And a really good way of dealing with it is obviously think about the most obvious thing and the client themselves may already know what that is. So, it may well be that there's a </a:t>
            </a:r>
            <a:r>
              <a:rPr lang="en-GB" b="1"/>
              <a:t>kink in the catheter</a:t>
            </a:r>
            <a:r>
              <a:rPr lang="en-GB"/>
              <a:t>.</a:t>
            </a:r>
          </a:p>
          <a:p>
            <a:endParaRPr lang="en-GB"/>
          </a:p>
          <a:p>
            <a:r>
              <a:rPr lang="en-GB"/>
              <a:t>It may well be that they know that the </a:t>
            </a:r>
            <a:r>
              <a:rPr lang="en-GB" b="1"/>
              <a:t>bladder is getting over full. </a:t>
            </a:r>
            <a:r>
              <a:rPr lang="en-GB"/>
              <a:t>But it may also be something quite simple like a </a:t>
            </a:r>
            <a:r>
              <a:rPr lang="en-GB" b="1"/>
              <a:t>toenail stuck in a sock which is inside their shoe</a:t>
            </a:r>
            <a:r>
              <a:rPr lang="en-GB"/>
              <a:t>. If you or I, without any injury felt that discomfort, we would take our shoe off, remove the sock from the toenail and put our shoe back on and it would be fine. But if you have no sensation, then they are unable to actually tell us what it potentially is that's causing it.</a:t>
            </a:r>
          </a:p>
          <a:p>
            <a:endParaRPr lang="en-GB"/>
          </a:p>
          <a:p>
            <a:r>
              <a:rPr lang="en-GB"/>
              <a:t>Some other things just to consider is if it's a gentleman wearing a  </a:t>
            </a:r>
            <a:r>
              <a:rPr lang="en-GB" b="1"/>
              <a:t>penile sheath</a:t>
            </a:r>
            <a:r>
              <a:rPr lang="en-GB"/>
              <a:t>, if it's self-adhesive, the adhesive could have a pubic hair stuck in it, which in turn could be causing pain. That's unfelt. In the same way a lady using any kind of </a:t>
            </a:r>
            <a:r>
              <a:rPr lang="en-GB" b="1"/>
              <a:t>sanitary protection</a:t>
            </a:r>
            <a:r>
              <a:rPr lang="en-GB"/>
              <a:t>, if she's wearing a sanitary towel, the sticky tab on the back of that could also have pubic hair attached to it, which in turn could be causing pain.</a:t>
            </a:r>
          </a:p>
          <a:p>
            <a:endParaRPr lang="en-GB"/>
          </a:p>
          <a:p>
            <a:r>
              <a:rPr lang="en-GB"/>
              <a:t>These are quite basic things, but can actually have the consequence of an Autonomic Dysreflexia attack. Another thing is if someone is </a:t>
            </a:r>
            <a:r>
              <a:rPr lang="en-GB" b="1"/>
              <a:t>being hoisted and being moved </a:t>
            </a:r>
            <a:r>
              <a:rPr lang="en-GB"/>
              <a:t>from maybe their bed into their wheelchair, or in the opposite way. It's also important, particularly for a gentleman to ensure that his genitalia is not being sat on because again, that could cause pain for them. </a:t>
            </a:r>
            <a:endParaRPr lang="en-US"/>
          </a:p>
        </p:txBody>
      </p:sp>
      <p:sp>
        <p:nvSpPr>
          <p:cNvPr id="4" name="Slide Number Placeholder 3"/>
          <p:cNvSpPr>
            <a:spLocks noGrp="1"/>
          </p:cNvSpPr>
          <p:nvPr>
            <p:ph type="sldNum" sz="quarter" idx="5"/>
          </p:nvPr>
        </p:nvSpPr>
        <p:spPr/>
        <p:txBody>
          <a:bodyPr/>
          <a:lstStyle/>
          <a:p>
            <a:fld id="{6D4018D2-26EA-4626-92F2-1F10E443FD0D}" type="slidenum">
              <a:rPr lang="en-US" smtClean="0"/>
              <a:t>10</a:t>
            </a:fld>
            <a:endParaRPr lang="en-US"/>
          </a:p>
        </p:txBody>
      </p:sp>
    </p:spTree>
    <p:extLst>
      <p:ext uri="{BB962C8B-B14F-4D97-AF65-F5344CB8AC3E}">
        <p14:creationId xmlns:p14="http://schemas.microsoft.com/office/powerpoint/2010/main" val="3448446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important thing and the urgency is to remove that stimulus. Administer medication if prescribed and most people who suffer with Autonomic Dysreflexia will have the medication prescribed. It's important to know where the medication is kept. And it's also important that we check regularly the dates on the medication, as it's something that the majority of people isn't used very regularly. The medication prescribed would be an antihypertensive or a vasodilator. </a:t>
            </a:r>
            <a:r>
              <a:rPr lang="en-GB" err="1"/>
              <a:t>Nephedopine</a:t>
            </a:r>
            <a:r>
              <a:rPr lang="en-GB"/>
              <a:t> is very often used in an immediate release form. </a:t>
            </a:r>
          </a:p>
          <a:p>
            <a:endParaRPr lang="en-US"/>
          </a:p>
        </p:txBody>
      </p:sp>
      <p:sp>
        <p:nvSpPr>
          <p:cNvPr id="4" name="Slide Number Placeholder 3"/>
          <p:cNvSpPr>
            <a:spLocks noGrp="1"/>
          </p:cNvSpPr>
          <p:nvPr>
            <p:ph type="sldNum" sz="quarter" idx="5"/>
          </p:nvPr>
        </p:nvSpPr>
        <p:spPr/>
        <p:txBody>
          <a:bodyPr/>
          <a:lstStyle/>
          <a:p>
            <a:fld id="{6D4018D2-26EA-4626-92F2-1F10E443FD0D}" type="slidenum">
              <a:rPr lang="en-US" smtClean="0"/>
              <a:t>11</a:t>
            </a:fld>
            <a:endParaRPr lang="en-US"/>
          </a:p>
        </p:txBody>
      </p:sp>
    </p:spTree>
    <p:extLst>
      <p:ext uri="{BB962C8B-B14F-4D97-AF65-F5344CB8AC3E}">
        <p14:creationId xmlns:p14="http://schemas.microsoft.com/office/powerpoint/2010/main" val="294929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Once you have administered the medication, it's important post the Autonomic Dysreflexia symptoms is to monitor the blood pressure for at least 2 hours.</a:t>
            </a:r>
          </a:p>
          <a:p>
            <a:endParaRPr lang="en-GB"/>
          </a:p>
          <a:p>
            <a:r>
              <a:rPr lang="en-GB"/>
              <a:t>People who suffer in this category may well have carers who live with them or family, who will be able to do this and just cheque that the blood pressure has become stabilised.</a:t>
            </a:r>
          </a:p>
          <a:p>
            <a:endParaRPr lang="en-GB"/>
          </a:p>
          <a:p>
            <a:r>
              <a:rPr lang="en-GB"/>
              <a:t>It's important to remember that medication relieving the symptoms will actually reduce the blood pressure, but if we haven't actually removed the stimulus completely, we could expect a reoccurrence of the symptoms.</a:t>
            </a:r>
            <a:endParaRPr lang="en-US"/>
          </a:p>
        </p:txBody>
      </p:sp>
      <p:sp>
        <p:nvSpPr>
          <p:cNvPr id="4" name="Slide Number Placeholder 3"/>
          <p:cNvSpPr>
            <a:spLocks noGrp="1"/>
          </p:cNvSpPr>
          <p:nvPr>
            <p:ph type="sldNum" sz="quarter" idx="5"/>
          </p:nvPr>
        </p:nvSpPr>
        <p:spPr/>
        <p:txBody>
          <a:bodyPr/>
          <a:lstStyle/>
          <a:p>
            <a:fld id="{6D4018D2-26EA-4626-92F2-1F10E443FD0D}" type="slidenum">
              <a:rPr lang="en-US" smtClean="0"/>
              <a:t>12</a:t>
            </a:fld>
            <a:endParaRPr lang="en-US"/>
          </a:p>
        </p:txBody>
      </p:sp>
    </p:spTree>
    <p:extLst>
      <p:ext uri="{BB962C8B-B14F-4D97-AF65-F5344CB8AC3E}">
        <p14:creationId xmlns:p14="http://schemas.microsoft.com/office/powerpoint/2010/main" val="3857670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Prevention is probably one of the main things that will assist us with somebody who is at risk with autonomic Dysreflexia and education. For patients, the family and the caregivers is really important. It would be a good idea wherever possible to avoid the triggers that may cause an attack. </a:t>
            </a:r>
          </a:p>
          <a:p>
            <a:endParaRPr lang="en-GB"/>
          </a:p>
          <a:p>
            <a:r>
              <a:rPr lang="en-GB"/>
              <a:t>Somebody having an established bladder and bowel routine will actually help us to reduce the risks associated with Autonomic Dysreflexia because we know that anyone who is in this risk category may well have issues with bladder and bowel care.</a:t>
            </a:r>
          </a:p>
          <a:p>
            <a:endParaRPr lang="en-GB"/>
          </a:p>
          <a:p>
            <a:r>
              <a:rPr lang="en-GB"/>
              <a:t>Also importantly, regular checking and recording of the blood pressure and pulse to establish someone's normal range will also enable you to establish if someone is actually becoming more at risk during their Autonomic Dysreflexia attack. So, it would be a good idea maybe once checking the medication regularly, also to do a regular BP and pulse recording within their own patient records. </a:t>
            </a:r>
          </a:p>
          <a:p>
            <a:endParaRPr lang="en-GB"/>
          </a:p>
          <a:p>
            <a:r>
              <a:rPr lang="en-GB"/>
              <a:t>Thank you.</a:t>
            </a:r>
            <a:endParaRPr lang="en-US"/>
          </a:p>
        </p:txBody>
      </p:sp>
      <p:sp>
        <p:nvSpPr>
          <p:cNvPr id="4" name="Slide Number Placeholder 3"/>
          <p:cNvSpPr>
            <a:spLocks noGrp="1"/>
          </p:cNvSpPr>
          <p:nvPr>
            <p:ph type="sldNum" sz="quarter" idx="5"/>
          </p:nvPr>
        </p:nvSpPr>
        <p:spPr/>
        <p:txBody>
          <a:bodyPr/>
          <a:lstStyle/>
          <a:p>
            <a:fld id="{6D4018D2-26EA-4626-92F2-1F10E443FD0D}" type="slidenum">
              <a:rPr lang="en-US" smtClean="0"/>
              <a:t>13</a:t>
            </a:fld>
            <a:endParaRPr lang="en-US"/>
          </a:p>
        </p:txBody>
      </p:sp>
    </p:spTree>
    <p:extLst>
      <p:ext uri="{BB962C8B-B14F-4D97-AF65-F5344CB8AC3E}">
        <p14:creationId xmlns:p14="http://schemas.microsoft.com/office/powerpoint/2010/main" val="2452037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4018D2-26EA-4626-92F2-1F10E443FD0D}" type="slidenum">
              <a:rPr lang="en-US" smtClean="0"/>
              <a:t>14</a:t>
            </a:fld>
            <a:endParaRPr lang="en-US"/>
          </a:p>
        </p:txBody>
      </p:sp>
    </p:spTree>
    <p:extLst>
      <p:ext uri="{BB962C8B-B14F-4D97-AF65-F5344CB8AC3E}">
        <p14:creationId xmlns:p14="http://schemas.microsoft.com/office/powerpoint/2010/main" val="211512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a:effectLst/>
                <a:latin typeface="Courier New" panose="02070309020205020404" pitchFamily="49" charset="0"/>
                <a:ea typeface="Calibri" panose="020F0502020204030204" pitchFamily="34" charset="0"/>
                <a:cs typeface="Times New Roman" panose="02020603050405020304" pitchFamily="18" charset="0"/>
              </a:rPr>
              <a:t>The purpose of this session</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is to know what Autonomic Dysreflexia is to enable you to recognize the signs</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and symptoms of </a:t>
            </a:r>
            <a:r>
              <a:rPr lang="en-GB" sz="1800"/>
              <a:t>what Autonomic Dysreflexia</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a:t>
            </a:r>
            <a:r>
              <a:rPr lang="en-GB" sz="1800" kern="10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to help you to identify what may be</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the cause to ensure the patient is safe and obviously,</a:t>
            </a:r>
            <a:r>
              <a:rPr lang="en-GB" sz="1800" kern="100">
                <a:effectLst/>
                <a:latin typeface="Consolas" panose="020B0609020204030204" pitchFamily="49" charset="0"/>
                <a:ea typeface="Calibri" panose="020F0502020204030204" pitchFamily="34" charset="0"/>
                <a:cs typeface="Times New Roman" panose="02020603050405020304" pitchFamily="18" charset="0"/>
              </a:rPr>
              <a:t> t</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his is incredibly important </a:t>
            </a:r>
            <a:r>
              <a:rPr lang="en-GB" sz="1800">
                <a:effectLst/>
                <a:latin typeface="Courier New" panose="02070309020205020404" pitchFamily="49" charset="0"/>
                <a:ea typeface="Calibri" panose="020F0502020204030204" pitchFamily="34" charset="0"/>
              </a:rPr>
              <a:t>and ensure that symptoms are alleviated.</a:t>
            </a:r>
            <a:r>
              <a:rPr lang="en-SE">
                <a:effectLst/>
              </a:rPr>
              <a:t> </a:t>
            </a:r>
            <a:r>
              <a:rPr lang="en-GB" sz="1800" kern="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6D4018D2-26EA-4626-92F2-1F10E443FD0D}" type="slidenum">
              <a:rPr lang="en-US" smtClean="0"/>
              <a:t>2</a:t>
            </a:fld>
            <a:endParaRPr lang="en-US"/>
          </a:p>
        </p:txBody>
      </p:sp>
    </p:spTree>
    <p:extLst>
      <p:ext uri="{BB962C8B-B14F-4D97-AF65-F5344CB8AC3E}">
        <p14:creationId xmlns:p14="http://schemas.microsoft.com/office/powerpoint/2010/main" val="145262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a:effectLst/>
                <a:latin typeface="Courier New" panose="02070309020205020404" pitchFamily="49" charset="0"/>
                <a:ea typeface="Calibri" panose="020F0502020204030204" pitchFamily="34" charset="0"/>
                <a:cs typeface="Times New Roman" panose="02020603050405020304" pitchFamily="18" charset="0"/>
              </a:rPr>
              <a:t>Here is a picture of the spinal cord. At the top is the brain,</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and the spinal cord, and the central nervous system are identified.</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This allows us to mark where each level of the spinal cord will actually affect different areas of the body. If somebody does end up with some kind of injury</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it will give us an indication as to the possible level of their disability. </a:t>
            </a:r>
          </a:p>
          <a:p>
            <a:endParaRPr lang="en-GB" sz="1800" kern="100">
              <a:effectLst/>
              <a:latin typeface="Courier New" panose="02070309020205020404" pitchFamily="49" charset="0"/>
              <a:ea typeface="Calibri" panose="020F0502020204030204" pitchFamily="34" charset="0"/>
              <a:cs typeface="Times New Roman" panose="02020603050405020304" pitchFamily="18" charset="0"/>
            </a:endParaRPr>
          </a:p>
          <a:p>
            <a:r>
              <a:rPr lang="en-GB" sz="1800" kern="100">
                <a:effectLst/>
                <a:latin typeface="Courier New" panose="02070309020205020404" pitchFamily="49" charset="0"/>
                <a:ea typeface="Calibri" panose="020F0502020204030204" pitchFamily="34" charset="0"/>
                <a:cs typeface="Times New Roman" panose="02020603050405020304" pitchFamily="18" charset="0"/>
              </a:rPr>
              <a:t>What we can also see from this picture is the sacral area, in the </a:t>
            </a:r>
            <a:r>
              <a:rPr lang="en-GB" sz="1800" kern="100" err="1">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purpley</a:t>
            </a:r>
            <a:r>
              <a:rPr lang="en-GB" sz="1800" kern="10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 blue colour, actually, will have an impact on both bladder and bowels. Therefore, any spinal injury, however high, or low along the level of the central nervous system, will have some kind of impact.</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4018D2-26EA-4626-92F2-1F10E443FD0D}" type="slidenum">
              <a:rPr lang="en-US" smtClean="0"/>
              <a:t>3</a:t>
            </a:fld>
            <a:endParaRPr lang="en-US"/>
          </a:p>
        </p:txBody>
      </p:sp>
    </p:spTree>
    <p:extLst>
      <p:ext uri="{BB962C8B-B14F-4D97-AF65-F5344CB8AC3E}">
        <p14:creationId xmlns:p14="http://schemas.microsoft.com/office/powerpoint/2010/main" val="326330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a:effectLst/>
                <a:latin typeface="Courier New" panose="02070309020205020404" pitchFamily="49" charset="0"/>
                <a:ea typeface="Calibri" panose="020F0502020204030204" pitchFamily="34" charset="0"/>
                <a:cs typeface="Times New Roman" panose="02020603050405020304" pitchFamily="18" charset="0"/>
              </a:rPr>
              <a:t>Somebody suffering with Autonomic Dysreflexia will have a lesion at T6 or above,</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which allows an uninhibited sympathetic</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a:p>
            <a:r>
              <a:rPr lang="en-GB" sz="1800" kern="100">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tone</a:t>
            </a:r>
            <a:r>
              <a:rPr lang="en-GB" sz="1800" kern="10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causing systemic hypertension.</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a:p>
            <a:endParaRPr lang="en-GB" sz="1800" kern="100">
              <a:effectLst/>
              <a:latin typeface="Courier New" panose="02070309020205020404" pitchFamily="49" charset="0"/>
              <a:ea typeface="Calibri" panose="020F0502020204030204" pitchFamily="34" charset="0"/>
              <a:cs typeface="Times New Roman" panose="02020603050405020304" pitchFamily="18" charset="0"/>
            </a:endParaRPr>
          </a:p>
          <a:p>
            <a:r>
              <a:rPr lang="en-GB" sz="1800" kern="100">
                <a:effectLst/>
                <a:latin typeface="Courier New" panose="02070309020205020404" pitchFamily="49" charset="0"/>
                <a:ea typeface="Calibri" panose="020F0502020204030204" pitchFamily="34" charset="0"/>
                <a:cs typeface="Times New Roman" panose="02020603050405020304" pitchFamily="18" charset="0"/>
              </a:rPr>
              <a:t>This basically means that the organs within the area above T6</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will actually be protected by the body</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causing a systemic</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rise in the blood pressure to protect it if something is causing an issue.</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a:p>
            <a:endParaRPr lang="en-GB" sz="1800" kern="100">
              <a:effectLst/>
              <a:latin typeface="Courier New" panose="02070309020205020404" pitchFamily="49" charset="0"/>
              <a:ea typeface="Calibri" panose="020F0502020204030204" pitchFamily="34" charset="0"/>
              <a:cs typeface="Times New Roman" panose="02020603050405020304" pitchFamily="18" charset="0"/>
            </a:endParaRPr>
          </a:p>
          <a:p>
            <a:r>
              <a:rPr lang="en-GB" sz="1800" kern="100">
                <a:effectLst/>
                <a:latin typeface="Courier New" panose="02070309020205020404" pitchFamily="49" charset="0"/>
                <a:ea typeface="Calibri" panose="020F0502020204030204" pitchFamily="34" charset="0"/>
                <a:cs typeface="Times New Roman" panose="02020603050405020304" pitchFamily="18" charset="0"/>
              </a:rPr>
              <a:t>Anyone with an injury at T6 or above is</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at risk of suffering with autonomic dysreflexia.</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They usually will be identified as at risk even if they've never actually suffered. </a:t>
            </a:r>
            <a:endParaRPr lang="en-GB"/>
          </a:p>
          <a:p>
            <a:pPr marL="0" indent="0">
              <a:buNone/>
            </a:pPr>
            <a:endParaRPr lang="en-GB"/>
          </a:p>
          <a:p>
            <a:r>
              <a:rPr lang="en-GB" sz="900" i="1"/>
              <a:t>* Guillain Barre syndrome may also suffer.</a:t>
            </a:r>
          </a:p>
          <a:p>
            <a:pPr marL="0" indent="0">
              <a:buNone/>
            </a:pPr>
            <a:r>
              <a:rPr lang="en-GB" sz="900" i="1"/>
              <a:t>Caused by immune system damaging the peripheral nervous system.</a:t>
            </a:r>
          </a:p>
          <a:p>
            <a:endParaRPr lang="sv-SE"/>
          </a:p>
        </p:txBody>
      </p:sp>
      <p:sp>
        <p:nvSpPr>
          <p:cNvPr id="4" name="Slide Number Placeholder 3"/>
          <p:cNvSpPr>
            <a:spLocks noGrp="1"/>
          </p:cNvSpPr>
          <p:nvPr>
            <p:ph type="sldNum" sz="quarter" idx="5"/>
          </p:nvPr>
        </p:nvSpPr>
        <p:spPr/>
        <p:txBody>
          <a:bodyPr/>
          <a:lstStyle/>
          <a:p>
            <a:fld id="{6D4018D2-26EA-4626-92F2-1F10E443FD0D}" type="slidenum">
              <a:rPr lang="en-US" smtClean="0"/>
              <a:t>4</a:t>
            </a:fld>
            <a:endParaRPr lang="en-US"/>
          </a:p>
        </p:txBody>
      </p:sp>
    </p:spTree>
    <p:extLst>
      <p:ext uri="{BB962C8B-B14F-4D97-AF65-F5344CB8AC3E}">
        <p14:creationId xmlns:p14="http://schemas.microsoft.com/office/powerpoint/2010/main" val="54184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a:effectLst/>
                <a:latin typeface="Courier New" panose="02070309020205020404" pitchFamily="49" charset="0"/>
                <a:ea typeface="Calibri" panose="020F0502020204030204" pitchFamily="34" charset="0"/>
                <a:cs typeface="Times New Roman" panose="02020603050405020304" pitchFamily="18" charset="0"/>
              </a:rPr>
              <a:t>80% of people usually experience their</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first episode of Autonomic Dysreflexia within their first-year post injury.</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And one of the most common causes of something that's hard to detect would</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be an undetected urinary tract infection.</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a:p>
            <a:endParaRPr lang="en-GB" sz="1800" kern="100">
              <a:effectLst/>
              <a:latin typeface="Courier New" panose="02070309020205020404" pitchFamily="49" charset="0"/>
              <a:ea typeface="Calibri" panose="020F0502020204030204" pitchFamily="34" charset="0"/>
              <a:cs typeface="Times New Roman" panose="02020603050405020304" pitchFamily="18" charset="0"/>
            </a:endParaRPr>
          </a:p>
          <a:p>
            <a:r>
              <a:rPr lang="en-GB" sz="1800" kern="100">
                <a:effectLst/>
                <a:latin typeface="Courier New" panose="02070309020205020404" pitchFamily="49" charset="0"/>
                <a:ea typeface="Calibri" panose="020F0502020204030204" pitchFamily="34" charset="0"/>
                <a:cs typeface="Times New Roman" panose="02020603050405020304" pitchFamily="18" charset="0"/>
              </a:rPr>
              <a:t>Autonomic Dysreflexia can become a chronic condition and can become </a:t>
            </a:r>
            <a:r>
              <a:rPr lang="en-GB" sz="1800" kern="100" err="1">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reoccurrent</a:t>
            </a:r>
            <a:r>
              <a:rPr lang="en-GB" sz="1800" kern="100">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associated with long standing medical problems like haemorrhoids. We then get ourselves into a cycle of somebody who needs to have regular</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bowel care, or a regular bowel routine, actually having haemorrhoids.</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a:p>
            <a:endParaRPr lang="en-GB" sz="1800" kern="100">
              <a:effectLst/>
              <a:latin typeface="Courier New" panose="02070309020205020404" pitchFamily="49" charset="0"/>
              <a:ea typeface="Calibri" panose="020F0502020204030204" pitchFamily="34" charset="0"/>
              <a:cs typeface="Times New Roman" panose="02020603050405020304" pitchFamily="18" charset="0"/>
            </a:endParaRPr>
          </a:p>
          <a:p>
            <a:r>
              <a:rPr lang="en-GB" sz="1800" kern="100">
                <a:effectLst/>
                <a:latin typeface="Courier New" panose="02070309020205020404" pitchFamily="49" charset="0"/>
                <a:ea typeface="Calibri" panose="020F0502020204030204" pitchFamily="34" charset="0"/>
                <a:cs typeface="Times New Roman" panose="02020603050405020304" pitchFamily="18" charset="0"/>
              </a:rPr>
              <a:t>As a result of the routine.</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The haemorrhoids then cause stimulation</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which will stimulate</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the autonomic response.</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But the haemorrhoids</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need to be treated before the Autonomic Dysreflexia can be reduced.</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4018D2-26EA-4626-92F2-1F10E443FD0D}" type="slidenum">
              <a:rPr lang="en-US" smtClean="0"/>
              <a:t>5</a:t>
            </a:fld>
            <a:endParaRPr lang="en-US"/>
          </a:p>
        </p:txBody>
      </p:sp>
    </p:spTree>
    <p:extLst>
      <p:ext uri="{BB962C8B-B14F-4D97-AF65-F5344CB8AC3E}">
        <p14:creationId xmlns:p14="http://schemas.microsoft.com/office/powerpoint/2010/main" val="287034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a:effectLst/>
                <a:latin typeface="Courier New" panose="02070309020205020404" pitchFamily="49" charset="0"/>
                <a:ea typeface="Calibri" panose="020F0502020204030204" pitchFamily="34" charset="0"/>
                <a:cs typeface="Times New Roman" panose="02020603050405020304" pitchFamily="18" charset="0"/>
              </a:rPr>
              <a:t>Somebody with no issues whatsoever</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if they suffer any of the following so pain, heat, issues with the bladder or</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the bowel, or just the need to go to the toilet.</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If we find ourselves in that situation</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with a healthy spine and central nervous system, we would just deal with it.</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p>
          <a:p>
            <a:endParaRPr lang="en-GB" sz="1800" kern="100">
              <a:effectLst/>
              <a:latin typeface="Consolas" panose="020B0609020204030204" pitchFamily="49" charset="0"/>
              <a:ea typeface="Calibri" panose="020F0502020204030204" pitchFamily="34" charset="0"/>
              <a:cs typeface="Times New Roman" panose="02020603050405020304" pitchFamily="18" charset="0"/>
            </a:endParaRPr>
          </a:p>
          <a:p>
            <a:r>
              <a:rPr lang="en-GB" sz="1800" kern="100">
                <a:effectLst/>
                <a:latin typeface="Courier New" panose="02070309020205020404" pitchFamily="49" charset="0"/>
                <a:ea typeface="Calibri" panose="020F0502020204030204" pitchFamily="34" charset="0"/>
                <a:cs typeface="Times New Roman" panose="02020603050405020304" pitchFamily="18" charset="0"/>
              </a:rPr>
              <a:t>So, if we touched our arm on the iron or on the oven, as we were taking something</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out or putting something in we would actually withdraw from the pain.</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We would then do what was necessary.</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In terms of bathing under cold water to reduce the risk and the incidence</a:t>
            </a:r>
            <a:r>
              <a:rPr lang="en-GB" sz="1800" kern="100">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 all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caused by the burn.</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p>
          <a:p>
            <a:endParaRPr lang="en-GB" sz="1800" kern="100">
              <a:effectLst/>
              <a:latin typeface="Consolas" panose="020B0609020204030204" pitchFamily="49" charset="0"/>
              <a:ea typeface="Calibri" panose="020F0502020204030204" pitchFamily="34" charset="0"/>
              <a:cs typeface="Times New Roman" panose="02020603050405020304" pitchFamily="18" charset="0"/>
            </a:endParaRPr>
          </a:p>
          <a:p>
            <a:r>
              <a:rPr lang="en-GB" sz="1800" kern="100">
                <a:effectLst/>
                <a:latin typeface="Courier New" panose="02070309020205020404" pitchFamily="49" charset="0"/>
                <a:ea typeface="Calibri" panose="020F0502020204030204" pitchFamily="34" charset="0"/>
                <a:cs typeface="Times New Roman" panose="02020603050405020304" pitchFamily="18" charset="0"/>
              </a:rPr>
              <a:t>Bladder and bowel issues, if somebody needs to go to the toilet we would find an appropriate place</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and actually be able to deal with that ourselves.</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a:p>
            <a:pPr>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endParaRPr lang="en-SE"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4018D2-26EA-4626-92F2-1F10E443FD0D}" type="slidenum">
              <a:rPr lang="en-US" smtClean="0"/>
              <a:t>6</a:t>
            </a:fld>
            <a:endParaRPr lang="en-US"/>
          </a:p>
        </p:txBody>
      </p:sp>
    </p:spTree>
    <p:extLst>
      <p:ext uri="{BB962C8B-B14F-4D97-AF65-F5344CB8AC3E}">
        <p14:creationId xmlns:p14="http://schemas.microsoft.com/office/powerpoint/2010/main" val="391097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Unfortunately, if someone has a spinal injury, if the pathways are damaged with that lesion at level T6 or above, somebody's suffering with pain, or if they're in a situation where maybe they encounter in heat, which potentially could burn them. They may not be aware of this due to the fact that they have got limited sensation due to their spinal cord injury.</a:t>
            </a:r>
          </a:p>
          <a:p>
            <a:endParaRPr lang="en-GB"/>
          </a:p>
          <a:p>
            <a:r>
              <a:rPr lang="en-GB"/>
              <a:t>Pain could be caused by many reasons, and very often somebody who suffers with Autonomic Dysreflexia may have an undetected pain caused by something related to their bladder or the bowel. Bladder irritation, maybe. Somebody is currently using intermittent catheters to empty their bladder. Maybe, a few years into their injury, become slightly </a:t>
            </a:r>
            <a:r>
              <a:rPr lang="en-GB" err="1"/>
              <a:t>displacent</a:t>
            </a:r>
            <a:r>
              <a:rPr lang="en-GB"/>
              <a:t>, and therefore are not emptying the bladder as regularly as they should be. This could actually cause the bladder to become irritated. Also, somebody with an undetected urinary tract infection.</a:t>
            </a:r>
          </a:p>
          <a:p>
            <a:endParaRPr lang="en-GB"/>
          </a:p>
          <a:p>
            <a:r>
              <a:rPr lang="en-GB"/>
              <a:t>If someone has a catheter, an indwelling catheter in situ, if potentially the tubing becomes kinked, then again, that could cause the bladder to overfill or the catheter to be unable to drain and again would cause irritation, which in turn would lead the body to try to protect itself by causing the raise in blood pressure.</a:t>
            </a:r>
          </a:p>
          <a:p>
            <a:r>
              <a:rPr lang="en-GB"/>
              <a:t> </a:t>
            </a:r>
          </a:p>
          <a:p>
            <a:r>
              <a:rPr lang="en-GB"/>
              <a:t>Distended bowels are also something that can affect somebody and cause them to have the symptoms of autonomic dysreflexia. </a:t>
            </a:r>
            <a:endParaRPr lang="en-US"/>
          </a:p>
        </p:txBody>
      </p:sp>
      <p:sp>
        <p:nvSpPr>
          <p:cNvPr id="4" name="Slide Number Placeholder 3"/>
          <p:cNvSpPr>
            <a:spLocks noGrp="1"/>
          </p:cNvSpPr>
          <p:nvPr>
            <p:ph type="sldNum" sz="quarter" idx="5"/>
          </p:nvPr>
        </p:nvSpPr>
        <p:spPr/>
        <p:txBody>
          <a:bodyPr/>
          <a:lstStyle/>
          <a:p>
            <a:fld id="{6D4018D2-26EA-4626-92F2-1F10E443FD0D}" type="slidenum">
              <a:rPr lang="en-US" smtClean="0"/>
              <a:t>7</a:t>
            </a:fld>
            <a:endParaRPr lang="en-US"/>
          </a:p>
        </p:txBody>
      </p:sp>
    </p:spTree>
    <p:extLst>
      <p:ext uri="{BB962C8B-B14F-4D97-AF65-F5344CB8AC3E}">
        <p14:creationId xmlns:p14="http://schemas.microsoft.com/office/powerpoint/2010/main" val="241778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When somebody suffers with autonomic dysreflexia, they have a sudden and potentially life-threatening rise in their blood pressure. And usually this is triggered by the pain that we've just talked about.</a:t>
            </a:r>
          </a:p>
          <a:p>
            <a:endParaRPr lang="en-GB"/>
          </a:p>
          <a:p>
            <a:r>
              <a:rPr lang="en-GB"/>
              <a:t>Potentially somebody in retention, somebody with constipation or even something like bladder stones. Infection is also another reason. It will be found in somebody with a level of T6 or above. As already mentioned, due to this sudden raise in the blood pressure, it can potentially lead to stroke, loss of consciousness, or death.</a:t>
            </a:r>
          </a:p>
          <a:p>
            <a:endParaRPr lang="en-GB"/>
          </a:p>
          <a:p>
            <a:r>
              <a:rPr lang="en-GB"/>
              <a:t>It can occur at any time and affect people who have an incomplete or a complete injury exactly the same if they're within that level. It's the body's own way of protecting itself.</a:t>
            </a:r>
            <a:endParaRPr lang="en-US"/>
          </a:p>
          <a:p>
            <a:endParaRPr lang="en-GB"/>
          </a:p>
          <a:p>
            <a:r>
              <a:rPr lang="en-GB"/>
              <a:t>A stimulation to pain, a stimulus caused, will cause the dilation of the blood pressure.</a:t>
            </a:r>
          </a:p>
          <a:p>
            <a:endParaRPr lang="en-GB"/>
          </a:p>
          <a:p>
            <a:r>
              <a:rPr lang="en-GB"/>
              <a:t>The blood pressure will start to rise due to the dilation of the blood vessels, and with a normal intact central nervous system, we will be able to regulate the pressure at the same time allow us to move away from the stimulus.</a:t>
            </a:r>
          </a:p>
          <a:p>
            <a:r>
              <a:rPr lang="en-GB"/>
              <a:t> </a:t>
            </a:r>
          </a:p>
          <a:p>
            <a:r>
              <a:rPr lang="en-GB"/>
              <a:t>So as referenced earlier, if it was something heat related, possibly a burn, we would feel the pain, remove ourselves from it, and in turn, our body would automatically regulate the blood pressure.</a:t>
            </a:r>
          </a:p>
          <a:p>
            <a:endParaRPr lang="en-GB"/>
          </a:p>
          <a:p>
            <a:r>
              <a:rPr lang="en-GB"/>
              <a:t>In somebody with a spinal cord injury at level T6 and above, the stimulus is not always cognitively felt, so they may not be aware of the pain, and therefore will not move away from it. So, this is the body's own way of protecting itself. </a:t>
            </a:r>
          </a:p>
          <a:p>
            <a:endParaRPr lang="en-SE"/>
          </a:p>
        </p:txBody>
      </p:sp>
      <p:sp>
        <p:nvSpPr>
          <p:cNvPr id="4" name="Slide Number Placeholder 3"/>
          <p:cNvSpPr>
            <a:spLocks noGrp="1"/>
          </p:cNvSpPr>
          <p:nvPr>
            <p:ph type="sldNum" sz="quarter" idx="5"/>
          </p:nvPr>
        </p:nvSpPr>
        <p:spPr/>
        <p:txBody>
          <a:bodyPr/>
          <a:lstStyle/>
          <a:p>
            <a:fld id="{6D4018D2-26EA-4626-92F2-1F10E443FD0D}" type="slidenum">
              <a:rPr lang="en-US" smtClean="0"/>
              <a:t>8</a:t>
            </a:fld>
            <a:endParaRPr lang="en-US"/>
          </a:p>
        </p:txBody>
      </p:sp>
    </p:spTree>
    <p:extLst>
      <p:ext uri="{BB962C8B-B14F-4D97-AF65-F5344CB8AC3E}">
        <p14:creationId xmlns:p14="http://schemas.microsoft.com/office/powerpoint/2010/main" val="3456277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symptoms and the warning signs would be the client having a frontal </a:t>
            </a:r>
            <a:r>
              <a:rPr lang="en-GB" b="1"/>
              <a:t>pounding headache</a:t>
            </a:r>
            <a:r>
              <a:rPr lang="en-GB"/>
              <a:t>. They may </a:t>
            </a:r>
            <a:r>
              <a:rPr lang="en-GB" b="1"/>
              <a:t>become flushed in their skin</a:t>
            </a:r>
            <a:r>
              <a:rPr lang="en-GB"/>
              <a:t> and they </a:t>
            </a:r>
            <a:r>
              <a:rPr lang="en-GB" b="1"/>
              <a:t>may sweat</a:t>
            </a:r>
            <a:r>
              <a:rPr lang="en-GB"/>
              <a:t>. But if you look at the level below the injury, what you'll see is that the skin is very pale.</a:t>
            </a:r>
          </a:p>
          <a:p>
            <a:endParaRPr lang="en-GB"/>
          </a:p>
          <a:p>
            <a:r>
              <a:rPr lang="en-GB"/>
              <a:t>They </a:t>
            </a:r>
            <a:r>
              <a:rPr lang="en-GB" b="1"/>
              <a:t>may complain of a tight chest</a:t>
            </a:r>
            <a:r>
              <a:rPr lang="en-GB"/>
              <a:t>, but the interesting fact is that they have a </a:t>
            </a:r>
            <a:r>
              <a:rPr lang="en-GB" b="1"/>
              <a:t>slow pulse rate</a:t>
            </a:r>
            <a:r>
              <a:rPr lang="en-GB"/>
              <a:t>, so they have a </a:t>
            </a:r>
            <a:r>
              <a:rPr lang="en-GB" b="1"/>
              <a:t>bradycardia</a:t>
            </a:r>
            <a:r>
              <a:rPr lang="en-GB"/>
              <a:t>. The key thing is to find and remove this stimulus.  </a:t>
            </a:r>
          </a:p>
        </p:txBody>
      </p:sp>
      <p:sp>
        <p:nvSpPr>
          <p:cNvPr id="4" name="Slide Number Placeholder 3"/>
          <p:cNvSpPr>
            <a:spLocks noGrp="1"/>
          </p:cNvSpPr>
          <p:nvPr>
            <p:ph type="sldNum" sz="quarter" idx="5"/>
          </p:nvPr>
        </p:nvSpPr>
        <p:spPr/>
        <p:txBody>
          <a:bodyPr/>
          <a:lstStyle/>
          <a:p>
            <a:fld id="{6D4018D2-26EA-4626-92F2-1F10E443FD0D}" type="slidenum">
              <a:rPr lang="en-US" smtClean="0"/>
              <a:t>9</a:t>
            </a:fld>
            <a:endParaRPr lang="en-US"/>
          </a:p>
        </p:txBody>
      </p:sp>
    </p:spTree>
    <p:extLst>
      <p:ext uri="{BB962C8B-B14F-4D97-AF65-F5344CB8AC3E}">
        <p14:creationId xmlns:p14="http://schemas.microsoft.com/office/powerpoint/2010/main" val="296586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9985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862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59536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021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79477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00005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6306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60565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061165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014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8037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28214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825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23808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850040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3795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51341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74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201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48366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96143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939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7347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62616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41921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294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32178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53303"/>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9773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91815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484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089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32096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59291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6068618"/>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1990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05514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88133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2657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49397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794372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87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616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086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403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193597"/>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82404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5">
            <a:extLst>
              <a:ext uri="{FF2B5EF4-FFF2-40B4-BE49-F238E27FC236}">
                <a16:creationId xmlns:a16="http://schemas.microsoft.com/office/drawing/2014/main" id="{F3BD6E87-CA0C-438D-96A7-6C57D98FBB29}"/>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95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id="{94D7810D-4A64-2181-F3B0-73BF0F6DB132}"/>
              </a:ext>
            </a:extLst>
          </p:cNvPr>
          <p:cNvGrpSpPr/>
          <p:nvPr userDrawn="1"/>
        </p:nvGrpSpPr>
        <p:grpSpPr>
          <a:xfrm>
            <a:off x="214801" y="216000"/>
            <a:ext cx="11760266" cy="568648"/>
            <a:chOff x="214801" y="216000"/>
            <a:chExt cx="11760266" cy="568648"/>
          </a:xfrm>
        </p:grpSpPr>
        <p:sp>
          <p:nvSpPr>
            <p:cNvPr id="6" name="Freeform 5">
              <a:extLst>
                <a:ext uri="{FF2B5EF4-FFF2-40B4-BE49-F238E27FC236}">
                  <a16:creationId xmlns:a16="http://schemas.microsoft.com/office/drawing/2014/main" id="{7713221E-6E72-488C-A20B-C6CF1C88823B}"/>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5">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233104"/>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 name="Grupp 16">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6886064"/>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upp 16">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20347675"/>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upp 3">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51013374"/>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3116092"/>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upp 15">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4339095"/>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 12">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42999098"/>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5610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 name="Grupp 16">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0339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upp 16">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148813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upp 3">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94420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10670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upp 15">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2708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 12">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024570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5">
            <a:extLst>
              <a:ext uri="{FF2B5EF4-FFF2-40B4-BE49-F238E27FC236}">
                <a16:creationId xmlns:a16="http://schemas.microsoft.com/office/drawing/2014/main" id="{F3BD6E87-CA0C-438D-96A7-6C57D98FBB29}"/>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95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7713221E-6E72-488C-A20B-C6CF1C88823B}"/>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5">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09444315"/>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jpeg"/><Relationship Id="rId7" Type="http://schemas.openxmlformats.org/officeDocument/2006/relationships/image" Target="../media/image11.sv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png"/><Relationship Id="rId10" Type="http://schemas.openxmlformats.org/officeDocument/2006/relationships/image" Target="../media/image25.png"/><Relationship Id="rId4" Type="http://schemas.openxmlformats.org/officeDocument/2006/relationships/image" Target="../media/image6.sv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D779CD-9088-4E66-B03F-C596194FD87A}"/>
              </a:ext>
            </a:extLst>
          </p:cNvPr>
          <p:cNvSpPr>
            <a:spLocks noGrp="1"/>
          </p:cNvSpPr>
          <p:nvPr>
            <p:ph type="ctrTitle"/>
          </p:nvPr>
        </p:nvSpPr>
        <p:spPr>
          <a:xfrm>
            <a:off x="7567883" y="2676058"/>
            <a:ext cx="4624118" cy="2387600"/>
          </a:xfrm>
        </p:spPr>
        <p:txBody>
          <a:bodyPr>
            <a:noAutofit/>
          </a:bodyPr>
          <a:lstStyle/>
          <a:p>
            <a:pPr algn="l"/>
            <a:r>
              <a:rPr lang="en-GB" sz="4400">
                <a:solidFill>
                  <a:schemeClr val="bg1"/>
                </a:solidFill>
                <a:latin typeface="Gotham Rounded Medium" pitchFamily="50" charset="0"/>
              </a:rPr>
              <a:t>Autonomic dysreflexia</a:t>
            </a:r>
          </a:p>
        </p:txBody>
      </p:sp>
      <p:sp>
        <p:nvSpPr>
          <p:cNvPr id="5" name="Rectangle: Single Corner Rounded 4">
            <a:extLst>
              <a:ext uri="{FF2B5EF4-FFF2-40B4-BE49-F238E27FC236}">
                <a16:creationId xmlns:a16="http://schemas.microsoft.com/office/drawing/2014/main" id="{EA9EF725-8B65-37F9-48CF-53317AA33768}"/>
              </a:ext>
            </a:extLst>
          </p:cNvPr>
          <p:cNvSpPr/>
          <p:nvPr/>
        </p:nvSpPr>
        <p:spPr>
          <a:xfrm flipH="1">
            <a:off x="7578246" y="5349922"/>
            <a:ext cx="4613754" cy="987083"/>
          </a:xfrm>
          <a:prstGeom prst="round1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TextBox 5">
            <a:extLst>
              <a:ext uri="{FF2B5EF4-FFF2-40B4-BE49-F238E27FC236}">
                <a16:creationId xmlns:a16="http://schemas.microsoft.com/office/drawing/2014/main" id="{CAE98044-5D79-171A-6373-8BC341A34BF5}"/>
              </a:ext>
            </a:extLst>
          </p:cNvPr>
          <p:cNvSpPr txBox="1"/>
          <p:nvPr/>
        </p:nvSpPr>
        <p:spPr>
          <a:xfrm>
            <a:off x="7766714" y="5843463"/>
            <a:ext cx="4425286" cy="451406"/>
          </a:xfrm>
          <a:prstGeom prst="rect">
            <a:avLst/>
          </a:prstGeom>
          <a:noFill/>
        </p:spPr>
        <p:txBody>
          <a:bodyPr wrap="square" rtlCol="0">
            <a:spAutoFit/>
          </a:bodyPr>
          <a:lstStyle/>
          <a:p>
            <a:pPr>
              <a:lnSpc>
                <a:spcPts val="1400"/>
              </a:lnSpc>
            </a:pPr>
            <a:r>
              <a:rPr lang="en-GB" sz="1200" spc="40">
                <a:solidFill>
                  <a:schemeClr val="tx2"/>
                </a:solidFill>
                <a:latin typeface="Gotham Rounded Book" pitchFamily="50" charset="0"/>
              </a:rPr>
              <a:t>CLINICAL NURSE LEAD, </a:t>
            </a:r>
          </a:p>
          <a:p>
            <a:pPr>
              <a:lnSpc>
                <a:spcPts val="1400"/>
              </a:lnSpc>
            </a:pPr>
            <a:r>
              <a:rPr lang="en-GB" sz="1200" spc="40">
                <a:solidFill>
                  <a:schemeClr val="tx2"/>
                </a:solidFill>
                <a:latin typeface="Gotham Rounded Book" pitchFamily="50" charset="0"/>
              </a:rPr>
              <a:t>WELLSPECT, UK</a:t>
            </a:r>
            <a:endParaRPr lang="en-SE" sz="1200" spc="40">
              <a:solidFill>
                <a:schemeClr val="tx2"/>
              </a:solidFill>
              <a:latin typeface="Gotham Rounded Book" pitchFamily="50" charset="0"/>
            </a:endParaRPr>
          </a:p>
        </p:txBody>
      </p:sp>
      <p:sp>
        <p:nvSpPr>
          <p:cNvPr id="8" name="TextBox 7">
            <a:extLst>
              <a:ext uri="{FF2B5EF4-FFF2-40B4-BE49-F238E27FC236}">
                <a16:creationId xmlns:a16="http://schemas.microsoft.com/office/drawing/2014/main" id="{7F8A82EF-689A-7F2E-74E4-EA341C75375F}"/>
              </a:ext>
            </a:extLst>
          </p:cNvPr>
          <p:cNvSpPr txBox="1"/>
          <p:nvPr/>
        </p:nvSpPr>
        <p:spPr>
          <a:xfrm>
            <a:off x="7766714" y="5382665"/>
            <a:ext cx="4425286" cy="523220"/>
          </a:xfrm>
          <a:prstGeom prst="rect">
            <a:avLst/>
          </a:prstGeom>
          <a:noFill/>
        </p:spPr>
        <p:txBody>
          <a:bodyPr wrap="square">
            <a:spAutoFit/>
          </a:bodyPr>
          <a:lstStyle/>
          <a:p>
            <a:r>
              <a:rPr lang="en-GB" sz="2800">
                <a:solidFill>
                  <a:schemeClr val="tx2"/>
                </a:solidFill>
                <a:latin typeface="Gotham Rounded Medium" pitchFamily="50" charset="0"/>
              </a:rPr>
              <a:t>BEV COLLINS</a:t>
            </a:r>
          </a:p>
        </p:txBody>
      </p:sp>
    </p:spTree>
    <p:extLst>
      <p:ext uri="{BB962C8B-B14F-4D97-AF65-F5344CB8AC3E}">
        <p14:creationId xmlns:p14="http://schemas.microsoft.com/office/powerpoint/2010/main" val="244277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in a wheelchair with his hand on his head&#10;&#10;Description automatically generated">
            <a:extLst>
              <a:ext uri="{FF2B5EF4-FFF2-40B4-BE49-F238E27FC236}">
                <a16:creationId xmlns:a16="http://schemas.microsoft.com/office/drawing/2014/main" id="{6781117A-8FA1-DA96-C994-292AB9DD6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286" t="7091" r="39601" b="7091"/>
          <a:stretch/>
        </p:blipFill>
        <p:spPr>
          <a:xfrm>
            <a:off x="4181624" y="499270"/>
            <a:ext cx="3305612" cy="5885339"/>
          </a:xfrm>
          <a:prstGeom prst="rect">
            <a:avLst/>
          </a:prstGeom>
        </p:spPr>
      </p:pic>
      <p:pic>
        <p:nvPicPr>
          <p:cNvPr id="6" name="Graphic 5">
            <a:extLst>
              <a:ext uri="{FF2B5EF4-FFF2-40B4-BE49-F238E27FC236}">
                <a16:creationId xmlns:a16="http://schemas.microsoft.com/office/drawing/2014/main" id="{561C01A7-CDF2-441F-8565-57F143EDB8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7885" y="5227330"/>
            <a:ext cx="695243" cy="695243"/>
          </a:xfrm>
          <a:prstGeom prst="rect">
            <a:avLst/>
          </a:prstGeom>
          <a:effectLst>
            <a:glow rad="88900">
              <a:schemeClr val="bg1">
                <a:alpha val="40000"/>
              </a:schemeClr>
            </a:glow>
          </a:effectLst>
        </p:spPr>
      </p:pic>
      <p:pic>
        <p:nvPicPr>
          <p:cNvPr id="14" name="Graphic 13">
            <a:extLst>
              <a:ext uri="{FF2B5EF4-FFF2-40B4-BE49-F238E27FC236}">
                <a16:creationId xmlns:a16="http://schemas.microsoft.com/office/drawing/2014/main" id="{43E7B4E8-2B89-BD88-9859-18356C8F75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51651" y="2967335"/>
            <a:ext cx="888698" cy="888698"/>
          </a:xfrm>
          <a:prstGeom prst="rect">
            <a:avLst/>
          </a:prstGeom>
          <a:effectLst>
            <a:glow rad="127000">
              <a:schemeClr val="bg1">
                <a:alpha val="40000"/>
              </a:schemeClr>
            </a:glow>
          </a:effectLst>
        </p:spPr>
      </p:pic>
      <p:sp>
        <p:nvSpPr>
          <p:cNvPr id="20" name="TextBox 19">
            <a:extLst>
              <a:ext uri="{FF2B5EF4-FFF2-40B4-BE49-F238E27FC236}">
                <a16:creationId xmlns:a16="http://schemas.microsoft.com/office/drawing/2014/main" id="{8E07AAC5-A862-1CEF-2FFF-4B6F714849C2}"/>
              </a:ext>
            </a:extLst>
          </p:cNvPr>
          <p:cNvSpPr txBox="1"/>
          <p:nvPr/>
        </p:nvSpPr>
        <p:spPr>
          <a:xfrm>
            <a:off x="8254019" y="3405600"/>
            <a:ext cx="2757021" cy="1200329"/>
          </a:xfrm>
          <a:prstGeom prst="rect">
            <a:avLst/>
          </a:prstGeom>
          <a:noFill/>
        </p:spPr>
        <p:txBody>
          <a:bodyPr wrap="square">
            <a:spAutoFit/>
          </a:bodyPr>
          <a:lstStyle/>
          <a:p>
            <a:pPr marL="285750" indent="-285750">
              <a:buFont typeface="Arial" panose="020B0604020202020204" pitchFamily="34" charset="0"/>
              <a:buChar char="•"/>
            </a:pPr>
            <a:r>
              <a:rPr lang="en-GB"/>
              <a:t>Full bladder or UTI</a:t>
            </a:r>
          </a:p>
          <a:p>
            <a:pPr marL="285750" indent="-285750">
              <a:buFont typeface="Arial" panose="020B0604020202020204" pitchFamily="34" charset="0"/>
              <a:buChar char="•"/>
            </a:pPr>
            <a:r>
              <a:rPr lang="en-GB" err="1"/>
              <a:t>Fecal</a:t>
            </a:r>
            <a:r>
              <a:rPr lang="en-GB"/>
              <a:t> impaction</a:t>
            </a:r>
          </a:p>
          <a:p>
            <a:pPr marL="285750" indent="-285750">
              <a:buFont typeface="Arial" panose="020B0604020202020204" pitchFamily="34" charset="0"/>
              <a:buChar char="•"/>
            </a:pPr>
            <a:r>
              <a:rPr lang="en-GB"/>
              <a:t>Kink in the catheter</a:t>
            </a:r>
          </a:p>
          <a:p>
            <a:pPr marL="285750" indent="-285750">
              <a:buFont typeface="Arial" panose="020B0604020202020204" pitchFamily="34" charset="0"/>
              <a:buChar char="•"/>
            </a:pPr>
            <a:endParaRPr lang="en-GB"/>
          </a:p>
        </p:txBody>
      </p:sp>
      <p:sp>
        <p:nvSpPr>
          <p:cNvPr id="22" name="TextBox 21">
            <a:extLst>
              <a:ext uri="{FF2B5EF4-FFF2-40B4-BE49-F238E27FC236}">
                <a16:creationId xmlns:a16="http://schemas.microsoft.com/office/drawing/2014/main" id="{931E7EE7-A61D-6778-00C5-664240071925}"/>
              </a:ext>
            </a:extLst>
          </p:cNvPr>
          <p:cNvSpPr txBox="1"/>
          <p:nvPr/>
        </p:nvSpPr>
        <p:spPr>
          <a:xfrm>
            <a:off x="1019078" y="4647934"/>
            <a:ext cx="3555764" cy="1200329"/>
          </a:xfrm>
          <a:prstGeom prst="rect">
            <a:avLst/>
          </a:prstGeom>
          <a:noFill/>
        </p:spPr>
        <p:txBody>
          <a:bodyPr wrap="square">
            <a:spAutoFit/>
          </a:bodyPr>
          <a:lstStyle/>
          <a:p>
            <a:pPr marL="285750" indent="-285750">
              <a:buFont typeface="Arial" panose="020B0604020202020204" pitchFamily="34" charset="0"/>
              <a:buChar char="•"/>
            </a:pPr>
            <a:r>
              <a:rPr lang="en-GB" b="1"/>
              <a:t>Restrictive clothing </a:t>
            </a:r>
            <a:br>
              <a:rPr lang="en-GB"/>
            </a:br>
            <a:r>
              <a:rPr lang="en-GB"/>
              <a:t>e.g. toenail stuck in a sock </a:t>
            </a:r>
            <a:br>
              <a:rPr lang="en-GB"/>
            </a:br>
            <a:r>
              <a:rPr lang="en-GB"/>
              <a:t>or a pubic hair stuck in something self-adhesive</a:t>
            </a:r>
          </a:p>
        </p:txBody>
      </p:sp>
      <p:sp>
        <p:nvSpPr>
          <p:cNvPr id="26" name="TextBox 25">
            <a:extLst>
              <a:ext uri="{FF2B5EF4-FFF2-40B4-BE49-F238E27FC236}">
                <a16:creationId xmlns:a16="http://schemas.microsoft.com/office/drawing/2014/main" id="{C95F225E-E149-6E8B-1F89-67A9D418938C}"/>
              </a:ext>
            </a:extLst>
          </p:cNvPr>
          <p:cNvSpPr txBox="1"/>
          <p:nvPr/>
        </p:nvSpPr>
        <p:spPr>
          <a:xfrm>
            <a:off x="947131" y="2461606"/>
            <a:ext cx="3047441" cy="923330"/>
          </a:xfrm>
          <a:prstGeom prst="rect">
            <a:avLst/>
          </a:prstGeom>
          <a:noFill/>
        </p:spPr>
        <p:txBody>
          <a:bodyPr wrap="square">
            <a:spAutoFit/>
          </a:bodyPr>
          <a:lstStyle/>
          <a:p>
            <a:pPr marL="285750" indent="-285750">
              <a:buFont typeface="Arial" panose="020B0604020202020204" pitchFamily="34" charset="0"/>
              <a:buChar char="•"/>
            </a:pPr>
            <a:r>
              <a:rPr lang="en-GB" b="1"/>
              <a:t>Pressure areas </a:t>
            </a:r>
            <a:br>
              <a:rPr lang="en-GB"/>
            </a:br>
            <a:r>
              <a:rPr lang="en-GB"/>
              <a:t>e.g. m</a:t>
            </a:r>
            <a:r>
              <a:rPr lang="en-SE" err="1"/>
              <a:t>ake</a:t>
            </a:r>
            <a:r>
              <a:rPr lang="en-SE"/>
              <a:t> sure they </a:t>
            </a:r>
            <a:br>
              <a:rPr lang="en-GB"/>
            </a:br>
            <a:r>
              <a:rPr lang="en-SE"/>
              <a:t>don't sit on the genitals</a:t>
            </a:r>
          </a:p>
        </p:txBody>
      </p:sp>
      <p:grpSp>
        <p:nvGrpSpPr>
          <p:cNvPr id="27" name="Group 26">
            <a:extLst>
              <a:ext uri="{FF2B5EF4-FFF2-40B4-BE49-F238E27FC236}">
                <a16:creationId xmlns:a16="http://schemas.microsoft.com/office/drawing/2014/main" id="{435234F2-CCBD-3554-85C1-8870AC264E37}"/>
              </a:ext>
            </a:extLst>
          </p:cNvPr>
          <p:cNvGrpSpPr/>
          <p:nvPr/>
        </p:nvGrpSpPr>
        <p:grpSpPr>
          <a:xfrm>
            <a:off x="10273145" y="2297125"/>
            <a:ext cx="650199" cy="724272"/>
            <a:chOff x="10308953" y="2149228"/>
            <a:chExt cx="1499594" cy="1670434"/>
          </a:xfrm>
        </p:grpSpPr>
        <p:pic>
          <p:nvPicPr>
            <p:cNvPr id="28" name="Graphic 27">
              <a:extLst>
                <a:ext uri="{FF2B5EF4-FFF2-40B4-BE49-F238E27FC236}">
                  <a16:creationId xmlns:a16="http://schemas.microsoft.com/office/drawing/2014/main" id="{F12FA59D-C339-AE3F-1AA3-9B4641D3B52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308953" y="2149228"/>
              <a:ext cx="1499594" cy="1670434"/>
            </a:xfrm>
            <a:prstGeom prst="rect">
              <a:avLst/>
            </a:prstGeom>
          </p:spPr>
        </p:pic>
        <p:pic>
          <p:nvPicPr>
            <p:cNvPr id="29" name="Graphic 28">
              <a:extLst>
                <a:ext uri="{FF2B5EF4-FFF2-40B4-BE49-F238E27FC236}">
                  <a16:creationId xmlns:a16="http://schemas.microsoft.com/office/drawing/2014/main" id="{D8CB66F5-9611-D912-54EE-C3E81DB3AD5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15650" y="3035340"/>
              <a:ext cx="606545" cy="606545"/>
            </a:xfrm>
            <a:prstGeom prst="rect">
              <a:avLst/>
            </a:prstGeom>
            <a:effectLst>
              <a:glow rad="88900">
                <a:schemeClr val="bg1">
                  <a:alpha val="40000"/>
                </a:schemeClr>
              </a:glow>
            </a:effectLst>
          </p:spPr>
        </p:pic>
      </p:grpSp>
      <p:pic>
        <p:nvPicPr>
          <p:cNvPr id="42" name="Graphic 41">
            <a:extLst>
              <a:ext uri="{FF2B5EF4-FFF2-40B4-BE49-F238E27FC236}">
                <a16:creationId xmlns:a16="http://schemas.microsoft.com/office/drawing/2014/main" id="{FDC5E96A-BBEC-3FCB-D4BB-424F6163CAD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192083" y="2083309"/>
            <a:ext cx="1706959" cy="1033521"/>
          </a:xfrm>
          <a:prstGeom prst="rect">
            <a:avLst/>
          </a:prstGeom>
        </p:spPr>
      </p:pic>
      <p:pic>
        <p:nvPicPr>
          <p:cNvPr id="43" name="Graphic 42">
            <a:extLst>
              <a:ext uri="{FF2B5EF4-FFF2-40B4-BE49-F238E27FC236}">
                <a16:creationId xmlns:a16="http://schemas.microsoft.com/office/drawing/2014/main" id="{B355C328-B2A5-35C1-EF81-69B98E4989D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922100" y="2528827"/>
            <a:ext cx="260869" cy="260869"/>
          </a:xfrm>
          <a:prstGeom prst="rect">
            <a:avLst/>
          </a:prstGeom>
          <a:effectLst>
            <a:glow rad="88900">
              <a:schemeClr val="bg1">
                <a:alpha val="40000"/>
              </a:schemeClr>
            </a:glow>
          </a:effectLst>
        </p:spPr>
      </p:pic>
      <p:sp>
        <p:nvSpPr>
          <p:cNvPr id="45" name="TextBox 44">
            <a:extLst>
              <a:ext uri="{FF2B5EF4-FFF2-40B4-BE49-F238E27FC236}">
                <a16:creationId xmlns:a16="http://schemas.microsoft.com/office/drawing/2014/main" id="{9C4BC81F-8D09-9CF6-1D4D-5E11BBC2F54B}"/>
              </a:ext>
            </a:extLst>
          </p:cNvPr>
          <p:cNvSpPr txBox="1"/>
          <p:nvPr/>
        </p:nvSpPr>
        <p:spPr>
          <a:xfrm>
            <a:off x="928048" y="1339699"/>
            <a:ext cx="3932662" cy="923330"/>
          </a:xfrm>
          <a:prstGeom prst="rect">
            <a:avLst/>
          </a:prstGeom>
          <a:noFill/>
        </p:spPr>
        <p:txBody>
          <a:bodyPr wrap="square">
            <a:spAutoFit/>
          </a:bodyPr>
          <a:lstStyle/>
          <a:p>
            <a:pPr marL="285750" indent="-285750">
              <a:buFont typeface="Arial" panose="020B0604020202020204" pitchFamily="34" charset="0"/>
              <a:buChar char="•"/>
            </a:pPr>
            <a:r>
              <a:rPr lang="en-GB" b="1"/>
              <a:t>Being hoisted and being moved </a:t>
            </a:r>
            <a:r>
              <a:rPr lang="en-GB"/>
              <a:t>from their bed into their wheelchair, or in the opposite way</a:t>
            </a:r>
            <a:endParaRPr lang="en-SE"/>
          </a:p>
        </p:txBody>
      </p:sp>
      <p:cxnSp>
        <p:nvCxnSpPr>
          <p:cNvPr id="47" name="Straight Connector 46">
            <a:extLst>
              <a:ext uri="{FF2B5EF4-FFF2-40B4-BE49-F238E27FC236}">
                <a16:creationId xmlns:a16="http://schemas.microsoft.com/office/drawing/2014/main" id="{051AAF17-3BDF-0389-A5D0-D618BD4DEE9C}"/>
              </a:ext>
            </a:extLst>
          </p:cNvPr>
          <p:cNvCxnSpPr/>
          <p:nvPr/>
        </p:nvCxnSpPr>
        <p:spPr>
          <a:xfrm flipH="1" flipV="1">
            <a:off x="3771900" y="2263029"/>
            <a:ext cx="1657350" cy="853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3FBB938-0455-E61C-272A-26C9886FD808}"/>
              </a:ext>
            </a:extLst>
          </p:cNvPr>
          <p:cNvCxnSpPr/>
          <p:nvPr/>
        </p:nvCxnSpPr>
        <p:spPr>
          <a:xfrm flipV="1">
            <a:off x="6686550" y="3116830"/>
            <a:ext cx="1510880" cy="157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3FB3C2-B663-BA2E-B098-DDFBC45D3411}"/>
              </a:ext>
            </a:extLst>
          </p:cNvPr>
          <p:cNvCxnSpPr/>
          <p:nvPr/>
        </p:nvCxnSpPr>
        <p:spPr>
          <a:xfrm flipH="1" flipV="1">
            <a:off x="3600450" y="2967335"/>
            <a:ext cx="2051201" cy="461665"/>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7B9C7F47-40F3-CDC8-0936-F77494D81F7A}"/>
              </a:ext>
            </a:extLst>
          </p:cNvPr>
          <p:cNvCxnSpPr>
            <a:cxnSpLocks/>
          </p:cNvCxnSpPr>
          <p:nvPr/>
        </p:nvCxnSpPr>
        <p:spPr>
          <a:xfrm>
            <a:off x="3671219" y="5395615"/>
            <a:ext cx="155666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84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6DC27CD-D508-E056-1068-F0C63FEA7194}"/>
              </a:ext>
            </a:extLst>
          </p:cNvPr>
          <p:cNvSpPr txBox="1"/>
          <p:nvPr/>
        </p:nvSpPr>
        <p:spPr>
          <a:xfrm>
            <a:off x="6096000" y="1555494"/>
            <a:ext cx="5581650" cy="4524315"/>
          </a:xfrm>
          <a:prstGeom prst="rect">
            <a:avLst/>
          </a:prstGeom>
          <a:noFill/>
        </p:spPr>
        <p:txBody>
          <a:bodyPr wrap="square">
            <a:spAutoFit/>
          </a:bodyPr>
          <a:lstStyle/>
          <a:p>
            <a:pPr marL="285750" indent="-285750">
              <a:buFont typeface="Arial" panose="020B0604020202020204" pitchFamily="34" charset="0"/>
              <a:buChar char="•"/>
            </a:pPr>
            <a:r>
              <a:rPr lang="en-GB" sz="2400"/>
              <a:t>The important thing and the urgency is to remove that stimulus</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Administer medication if prescribed</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It's important to know where the medication is kept </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Check regularly the dates on the medication</a:t>
            </a:r>
          </a:p>
          <a:p>
            <a:endParaRPr lang="en-GB" sz="2400"/>
          </a:p>
          <a:p>
            <a:endParaRPr lang="en-SE" sz="2400"/>
          </a:p>
        </p:txBody>
      </p:sp>
    </p:spTree>
    <p:extLst>
      <p:ext uri="{BB962C8B-B14F-4D97-AF65-F5344CB8AC3E}">
        <p14:creationId xmlns:p14="http://schemas.microsoft.com/office/powerpoint/2010/main" val="399996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B7361DA-6799-BC20-E05B-55FB7D9FE860}"/>
              </a:ext>
            </a:extLst>
          </p:cNvPr>
          <p:cNvSpPr txBox="1">
            <a:spLocks/>
          </p:cNvSpPr>
          <p:nvPr/>
        </p:nvSpPr>
        <p:spPr>
          <a:xfrm>
            <a:off x="6972300" y="2073600"/>
            <a:ext cx="4838700" cy="423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Monitor symptoms and blood pressure for at least 2 hours</a:t>
            </a:r>
          </a:p>
          <a:p>
            <a:endParaRPr lang="en-GB"/>
          </a:p>
          <a:p>
            <a:r>
              <a:rPr lang="en-GB"/>
              <a:t>Be aware of medication relieving symptoms BUT ensure cause has been removed or reoccurrence would be expected.</a:t>
            </a:r>
          </a:p>
          <a:p>
            <a:endParaRPr lang="en-GB"/>
          </a:p>
          <a:p>
            <a:endParaRPr lang="en-GB"/>
          </a:p>
        </p:txBody>
      </p:sp>
    </p:spTree>
    <p:extLst>
      <p:ext uri="{BB962C8B-B14F-4D97-AF65-F5344CB8AC3E}">
        <p14:creationId xmlns:p14="http://schemas.microsoft.com/office/powerpoint/2010/main" val="158156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a wheelchair&#10;&#10;Description automatically generated">
            <a:extLst>
              <a:ext uri="{FF2B5EF4-FFF2-40B4-BE49-F238E27FC236}">
                <a16:creationId xmlns:a16="http://schemas.microsoft.com/office/drawing/2014/main" id="{463C6CB1-765C-AC8C-42C9-19BE32A46A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1718" t="8083" r="32344" b="8085"/>
          <a:stretch/>
        </p:blipFill>
        <p:spPr>
          <a:xfrm>
            <a:off x="7088605" y="746971"/>
            <a:ext cx="4381500" cy="5749200"/>
          </a:xfrm>
          <a:prstGeom prst="rect">
            <a:avLst/>
          </a:prstGeom>
        </p:spPr>
      </p:pic>
      <p:sp>
        <p:nvSpPr>
          <p:cNvPr id="2" name="Title 1">
            <a:extLst>
              <a:ext uri="{FF2B5EF4-FFF2-40B4-BE49-F238E27FC236}">
                <a16:creationId xmlns:a16="http://schemas.microsoft.com/office/drawing/2014/main" id="{DA8F767A-9933-47BC-9366-49198269A65F}"/>
              </a:ext>
            </a:extLst>
          </p:cNvPr>
          <p:cNvSpPr>
            <a:spLocks noGrp="1"/>
          </p:cNvSpPr>
          <p:nvPr>
            <p:ph type="title"/>
          </p:nvPr>
        </p:nvSpPr>
        <p:spPr/>
        <p:txBody>
          <a:bodyPr/>
          <a:lstStyle/>
          <a:p>
            <a:r>
              <a:rPr lang="en-GB"/>
              <a:t>Prevention</a:t>
            </a:r>
          </a:p>
        </p:txBody>
      </p:sp>
      <p:sp>
        <p:nvSpPr>
          <p:cNvPr id="3" name="Content Placeholder 2">
            <a:extLst>
              <a:ext uri="{FF2B5EF4-FFF2-40B4-BE49-F238E27FC236}">
                <a16:creationId xmlns:a16="http://schemas.microsoft.com/office/drawing/2014/main" id="{8A0D031E-C65F-47F2-977A-77B0569EAF8D}"/>
              </a:ext>
            </a:extLst>
          </p:cNvPr>
          <p:cNvSpPr>
            <a:spLocks noGrp="1"/>
          </p:cNvSpPr>
          <p:nvPr>
            <p:ph idx="1"/>
          </p:nvPr>
        </p:nvSpPr>
        <p:spPr>
          <a:xfrm>
            <a:off x="838200" y="2073600"/>
            <a:ext cx="5945605" cy="4230000"/>
          </a:xfrm>
        </p:spPr>
        <p:txBody>
          <a:bodyPr/>
          <a:lstStyle/>
          <a:p>
            <a:r>
              <a:rPr lang="en-GB"/>
              <a:t>Education for patient, family and caregivers</a:t>
            </a:r>
          </a:p>
          <a:p>
            <a:endParaRPr lang="en-GB"/>
          </a:p>
          <a:p>
            <a:r>
              <a:rPr lang="en-GB"/>
              <a:t>Avoidance of triggers</a:t>
            </a:r>
          </a:p>
          <a:p>
            <a:endParaRPr lang="en-GB"/>
          </a:p>
          <a:p>
            <a:r>
              <a:rPr lang="en-GB"/>
              <a:t>Bladder and bowel routines established </a:t>
            </a:r>
            <a:br>
              <a:rPr lang="en-GB"/>
            </a:br>
            <a:r>
              <a:rPr lang="en-GB"/>
              <a:t>can help reduce risks</a:t>
            </a:r>
          </a:p>
          <a:p>
            <a:endParaRPr lang="en-GB"/>
          </a:p>
          <a:p>
            <a:r>
              <a:rPr lang="en-GB"/>
              <a:t>Regular BP and pulse recordings </a:t>
            </a:r>
            <a:br>
              <a:rPr lang="en-GB"/>
            </a:br>
            <a:r>
              <a:rPr lang="en-GB"/>
              <a:t>for own ‘normal’ range. </a:t>
            </a:r>
          </a:p>
        </p:txBody>
      </p:sp>
    </p:spTree>
    <p:extLst>
      <p:ext uri="{BB962C8B-B14F-4D97-AF65-F5344CB8AC3E}">
        <p14:creationId xmlns:p14="http://schemas.microsoft.com/office/powerpoint/2010/main" val="361465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6506FA6-28E5-4BB3-A922-B0DFB365F17A}"/>
              </a:ext>
            </a:extLst>
          </p:cNvPr>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reeform 5">
            <a:extLst>
              <a:ext uri="{FF2B5EF4-FFF2-40B4-BE49-F238E27FC236}">
                <a16:creationId xmlns:a16="http://schemas.microsoft.com/office/drawing/2014/main" id="{A9D38709-1695-495C-9D3B-C7FF13C2140A}"/>
              </a:ext>
            </a:extLst>
          </p:cNvPr>
          <p:cNvSpPr>
            <a:spLocks noEditPoints="1"/>
          </p:cNvSpPr>
          <p:nvPr/>
        </p:nvSpPr>
        <p:spPr bwMode="auto">
          <a:xfrm>
            <a:off x="2715411" y="2179264"/>
            <a:ext cx="6885789" cy="2087755"/>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00364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a wheelchair with his hand on his head&#10;&#10;Description automatically generated">
            <a:extLst>
              <a:ext uri="{FF2B5EF4-FFF2-40B4-BE49-F238E27FC236}">
                <a16:creationId xmlns:a16="http://schemas.microsoft.com/office/drawing/2014/main" id="{18972F83-3D42-0AD4-14AD-4DC6F7D8D9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286" t="7091" r="39601" b="7091"/>
          <a:stretch/>
        </p:blipFill>
        <p:spPr>
          <a:xfrm>
            <a:off x="6646464" y="530490"/>
            <a:ext cx="3305612" cy="5885339"/>
          </a:xfrm>
          <a:prstGeom prst="rect">
            <a:avLst/>
          </a:prstGeom>
        </p:spPr>
      </p:pic>
      <p:sp>
        <p:nvSpPr>
          <p:cNvPr id="2" name="Title 1">
            <a:extLst>
              <a:ext uri="{FF2B5EF4-FFF2-40B4-BE49-F238E27FC236}">
                <a16:creationId xmlns:a16="http://schemas.microsoft.com/office/drawing/2014/main" id="{02E7C49B-0DF9-487B-9138-02B42D71AB3D}"/>
              </a:ext>
            </a:extLst>
          </p:cNvPr>
          <p:cNvSpPr>
            <a:spLocks noGrp="1"/>
          </p:cNvSpPr>
          <p:nvPr>
            <p:ph type="title"/>
          </p:nvPr>
        </p:nvSpPr>
        <p:spPr>
          <a:xfrm>
            <a:off x="838200" y="746971"/>
            <a:ext cx="9771346" cy="1223493"/>
          </a:xfrm>
        </p:spPr>
        <p:txBody>
          <a:bodyPr/>
          <a:lstStyle/>
          <a:p>
            <a:r>
              <a:rPr lang="en-GB"/>
              <a:t>Purpose of the session</a:t>
            </a:r>
          </a:p>
        </p:txBody>
      </p:sp>
      <p:sp>
        <p:nvSpPr>
          <p:cNvPr id="5" name="TextBox 4">
            <a:extLst>
              <a:ext uri="{FF2B5EF4-FFF2-40B4-BE49-F238E27FC236}">
                <a16:creationId xmlns:a16="http://schemas.microsoft.com/office/drawing/2014/main" id="{D96F88A9-5C85-A566-BA65-9E9A9C42A542}"/>
              </a:ext>
            </a:extLst>
          </p:cNvPr>
          <p:cNvSpPr txBox="1"/>
          <p:nvPr/>
        </p:nvSpPr>
        <p:spPr>
          <a:xfrm>
            <a:off x="838200" y="1970464"/>
            <a:ext cx="6159138" cy="4093428"/>
          </a:xfrm>
          <a:prstGeom prst="rect">
            <a:avLst/>
          </a:prstGeom>
          <a:noFill/>
        </p:spPr>
        <p:txBody>
          <a:bodyPr wrap="square">
            <a:spAutoFit/>
          </a:bodyPr>
          <a:lstStyle/>
          <a:p>
            <a:pPr marL="342900" indent="-342900">
              <a:buFont typeface="Arial" panose="020B0604020202020204" pitchFamily="34" charset="0"/>
              <a:buChar char="•"/>
            </a:pPr>
            <a:r>
              <a:rPr lang="en-GB" sz="2000"/>
              <a:t>To know what Autonomic Dysreflexia is</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r>
              <a:rPr lang="en-GB" sz="2000"/>
              <a:t>To enable you to recognise the signs / symptoms </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r>
              <a:rPr lang="en-GB" sz="2000"/>
              <a:t>To help you to identify what may be the cause</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r>
              <a:rPr lang="en-GB" sz="2000"/>
              <a:t>To ensure the patient is safe</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r>
              <a:rPr lang="en-GB" sz="2000"/>
              <a:t>To ensure symptoms are alleviated</a:t>
            </a:r>
          </a:p>
          <a:p>
            <a:endParaRPr lang="en-GB" sz="2000"/>
          </a:p>
          <a:p>
            <a:endParaRPr lang="en-GB" sz="2000"/>
          </a:p>
          <a:p>
            <a:endParaRPr lang="en-GB" sz="2000"/>
          </a:p>
          <a:p>
            <a:endParaRPr lang="en-GB" sz="2000"/>
          </a:p>
        </p:txBody>
      </p:sp>
    </p:spTree>
    <p:extLst>
      <p:ext uri="{BB962C8B-B14F-4D97-AF65-F5344CB8AC3E}">
        <p14:creationId xmlns:p14="http://schemas.microsoft.com/office/powerpoint/2010/main" val="3398990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7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7">
            <a:extLst>
              <a:ext uri="{FF2B5EF4-FFF2-40B4-BE49-F238E27FC236}">
                <a16:creationId xmlns:a16="http://schemas.microsoft.com/office/drawing/2014/main" id="{21DEEB44-E8FD-FE52-E7EF-3F2C1144E4AC}"/>
              </a:ext>
            </a:extLst>
          </p:cNvPr>
          <p:cNvSpPr txBox="1"/>
          <p:nvPr/>
        </p:nvSpPr>
        <p:spPr>
          <a:xfrm>
            <a:off x="4669180" y="994802"/>
            <a:ext cx="2469545" cy="52322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spcBef>
                <a:spcPts val="0"/>
              </a:spcBef>
              <a:spcAft>
                <a:spcPts val="0"/>
              </a:spcAft>
              <a:buClrTx/>
              <a:buSzTx/>
              <a:buFontTx/>
              <a:buNone/>
              <a:tabLst/>
              <a:defRPr/>
            </a:pPr>
            <a:r>
              <a:rPr kumimoji="0" lang="en-US" sz="1400" b="1" i="0" u="none" strike="noStrike" kern="1200" cap="none" spc="0" normalizeH="0" baseline="0" noProof="0">
                <a:ln>
                  <a:noFill/>
                </a:ln>
                <a:solidFill>
                  <a:srgbClr val="F499F5"/>
                </a:solidFill>
                <a:effectLst/>
                <a:uLnTx/>
                <a:uFillTx/>
                <a:latin typeface="Calibri" panose="020F0502020204030204"/>
                <a:ea typeface="+mn-ea"/>
                <a:cs typeface="+mn-cs"/>
              </a:rPr>
              <a:t>Cervical</a:t>
            </a:r>
          </a:p>
          <a:p>
            <a:pPr>
              <a:tabLst>
                <a:tab pos="712788" algn="l"/>
              </a:tabLst>
            </a:pPr>
            <a:r>
              <a:rPr lang="en-US" sz="1100" b="1">
                <a:solidFill>
                  <a:srgbClr val="000000"/>
                </a:solidFill>
              </a:rPr>
              <a:t>C1-C3	Neck Muscles</a:t>
            </a:r>
          </a:p>
          <a:p>
            <a:pPr>
              <a:tabLst>
                <a:tab pos="712788" algn="l"/>
              </a:tabLst>
            </a:pPr>
            <a:r>
              <a:rPr lang="en-US" sz="1100" b="1">
                <a:solidFill>
                  <a:srgbClr val="000000"/>
                </a:solidFill>
              </a:rPr>
              <a:t>C4	Diaphragm</a:t>
            </a:r>
          </a:p>
          <a:p>
            <a:pPr>
              <a:tabLst>
                <a:tab pos="712788" algn="l"/>
              </a:tabLst>
            </a:pPr>
            <a:r>
              <a:rPr lang="en-US" sz="1100" b="1">
                <a:solidFill>
                  <a:srgbClr val="000000"/>
                </a:solidFill>
              </a:rPr>
              <a:t>C5 	Deltoid (shoulder)</a:t>
            </a:r>
          </a:p>
          <a:p>
            <a:pPr>
              <a:tabLst>
                <a:tab pos="712788" algn="l"/>
              </a:tabLst>
            </a:pPr>
            <a:r>
              <a:rPr lang="en-US" sz="1100" b="1">
                <a:solidFill>
                  <a:srgbClr val="000000"/>
                </a:solidFill>
              </a:rPr>
              <a:t>C6 	Wrist</a:t>
            </a:r>
          </a:p>
          <a:p>
            <a:pPr>
              <a:tabLst>
                <a:tab pos="712788" algn="l"/>
              </a:tabLst>
            </a:pPr>
            <a:r>
              <a:rPr lang="en-US" sz="1100" b="1">
                <a:solidFill>
                  <a:srgbClr val="000000"/>
                </a:solidFill>
              </a:rPr>
              <a:t>C7	Triceps</a:t>
            </a:r>
          </a:p>
          <a:p>
            <a:pPr>
              <a:tabLst>
                <a:tab pos="712788" algn="l"/>
              </a:tabLst>
            </a:pPr>
            <a:r>
              <a:rPr lang="en-US" sz="1100" b="1">
                <a:solidFill>
                  <a:srgbClr val="000000"/>
                </a:solidFill>
              </a:rPr>
              <a:t>C7-C8	Fingers</a:t>
            </a:r>
          </a:p>
          <a:p>
            <a:pPr>
              <a:tabLst>
                <a:tab pos="712788" algn="l"/>
              </a:tabLst>
            </a:pPr>
            <a:endParaRPr lang="en-US" sz="1100" b="1">
              <a:solidFill>
                <a:srgbClr val="000000"/>
              </a:solidFill>
            </a:endParaRPr>
          </a:p>
          <a:p>
            <a:pPr>
              <a:tabLst>
                <a:tab pos="712788" algn="l"/>
              </a:tabLst>
            </a:pPr>
            <a:endParaRPr lang="en-US" sz="1100" b="1">
              <a:solidFill>
                <a:srgbClr val="000000"/>
              </a:solidFill>
            </a:endParaRPr>
          </a:p>
          <a:p>
            <a:pPr>
              <a:tabLst>
                <a:tab pos="712788" algn="l"/>
              </a:tabLst>
            </a:pPr>
            <a:r>
              <a:rPr lang="en-US" sz="1400" b="1">
                <a:solidFill>
                  <a:srgbClr val="F7931E"/>
                </a:solidFill>
              </a:rPr>
              <a:t>Thoracic</a:t>
            </a:r>
            <a:endParaRPr lang="en-US" sz="1100" b="1">
              <a:solidFill>
                <a:srgbClr val="000000"/>
              </a:solidFill>
            </a:endParaRPr>
          </a:p>
          <a:p>
            <a:pPr>
              <a:tabLst>
                <a:tab pos="712788" algn="l"/>
              </a:tabLst>
            </a:pPr>
            <a:r>
              <a:rPr lang="en-US" sz="1100" b="1">
                <a:solidFill>
                  <a:srgbClr val="000000"/>
                </a:solidFill>
              </a:rPr>
              <a:t>T1	Hand</a:t>
            </a:r>
          </a:p>
          <a:p>
            <a:pPr>
              <a:tabLst>
                <a:tab pos="712788" algn="l"/>
              </a:tabLst>
            </a:pPr>
            <a:r>
              <a:rPr lang="en-US" sz="1100" b="1">
                <a:solidFill>
                  <a:srgbClr val="000000"/>
                </a:solidFill>
              </a:rPr>
              <a:t>T2-T12	Intercostals (Trunk)</a:t>
            </a:r>
          </a:p>
          <a:p>
            <a:pPr>
              <a:tabLst>
                <a:tab pos="712788" algn="l"/>
              </a:tabLst>
            </a:pPr>
            <a:r>
              <a:rPr lang="en-US" sz="1100" b="1">
                <a:solidFill>
                  <a:srgbClr val="000000"/>
                </a:solidFill>
              </a:rPr>
              <a:t>T7-L1	Abdominals</a:t>
            </a:r>
          </a:p>
          <a:p>
            <a:pPr>
              <a:tabLst>
                <a:tab pos="712788" algn="l"/>
              </a:tabLst>
            </a:pPr>
            <a:r>
              <a:rPr lang="en-US" sz="1100" b="1">
                <a:solidFill>
                  <a:srgbClr val="000000"/>
                </a:solidFill>
              </a:rPr>
              <a:t>T11-L2	Ejaculation</a:t>
            </a:r>
          </a:p>
          <a:p>
            <a:pPr>
              <a:tabLst>
                <a:tab pos="712788" algn="l"/>
              </a:tabLst>
            </a:pPr>
            <a:endParaRPr lang="en-US" sz="1100" b="1">
              <a:solidFill>
                <a:srgbClr val="000000"/>
              </a:solidFill>
            </a:endParaRPr>
          </a:p>
          <a:p>
            <a:pPr>
              <a:tabLst>
                <a:tab pos="712788" algn="l"/>
              </a:tabLst>
            </a:pPr>
            <a:endParaRPr lang="en-US" sz="1100" b="1">
              <a:solidFill>
                <a:srgbClr val="000000"/>
              </a:solidFill>
            </a:endParaRPr>
          </a:p>
          <a:p>
            <a:pPr>
              <a:tabLst>
                <a:tab pos="712788" algn="l"/>
              </a:tabLst>
            </a:pPr>
            <a:r>
              <a:rPr lang="en-US" sz="1400" b="1">
                <a:solidFill>
                  <a:srgbClr val="319FFC"/>
                </a:solidFill>
              </a:rPr>
              <a:t>Lumbar</a:t>
            </a:r>
            <a:endParaRPr lang="en-US" sz="1400" b="1">
              <a:solidFill>
                <a:srgbClr val="000000"/>
              </a:solidFill>
            </a:endParaRPr>
          </a:p>
          <a:p>
            <a:pPr>
              <a:tabLst>
                <a:tab pos="712788" algn="l"/>
              </a:tabLst>
            </a:pPr>
            <a:r>
              <a:rPr lang="en-US" sz="1100" b="1">
                <a:solidFill>
                  <a:srgbClr val="000000"/>
                </a:solidFill>
              </a:rPr>
              <a:t>L2	Hips</a:t>
            </a:r>
          </a:p>
          <a:p>
            <a:pPr>
              <a:tabLst>
                <a:tab pos="712788" algn="l"/>
              </a:tabLst>
            </a:pPr>
            <a:r>
              <a:rPr lang="en-US" sz="1100" b="1">
                <a:solidFill>
                  <a:srgbClr val="000000"/>
                </a:solidFill>
              </a:rPr>
              <a:t>L3 	Quadriceps</a:t>
            </a:r>
          </a:p>
          <a:p>
            <a:pPr>
              <a:tabLst>
                <a:tab pos="712788" algn="l"/>
              </a:tabLst>
            </a:pPr>
            <a:r>
              <a:rPr lang="en-US" sz="1100" b="1">
                <a:solidFill>
                  <a:srgbClr val="000000"/>
                </a:solidFill>
              </a:rPr>
              <a:t>L4-L5	Hamstrings – Knee</a:t>
            </a:r>
          </a:p>
          <a:p>
            <a:pPr>
              <a:tabLst>
                <a:tab pos="712788" algn="l"/>
              </a:tabLst>
            </a:pPr>
            <a:r>
              <a:rPr lang="en-US" sz="1100" b="1">
                <a:solidFill>
                  <a:srgbClr val="000000"/>
                </a:solidFill>
              </a:rPr>
              <a:t>L4-S1	Foot</a:t>
            </a:r>
          </a:p>
          <a:p>
            <a:pPr>
              <a:tabLst>
                <a:tab pos="712788" algn="l"/>
              </a:tabLst>
            </a:pPr>
            <a:endParaRPr lang="en-US" sz="1100" b="1">
              <a:solidFill>
                <a:srgbClr val="000000"/>
              </a:solidFill>
            </a:endParaRPr>
          </a:p>
          <a:p>
            <a:pPr>
              <a:tabLst>
                <a:tab pos="712788" algn="l"/>
              </a:tabLst>
            </a:pPr>
            <a:endParaRPr lang="en-US" sz="1100" b="1">
              <a:solidFill>
                <a:srgbClr val="000000"/>
              </a:solidFill>
            </a:endParaRPr>
          </a:p>
          <a:p>
            <a:pPr>
              <a:tabLst>
                <a:tab pos="712788" algn="l"/>
              </a:tabLst>
            </a:pPr>
            <a:r>
              <a:rPr lang="en-US" sz="1400" b="1">
                <a:solidFill>
                  <a:srgbClr val="462EFF"/>
                </a:solidFill>
              </a:rPr>
              <a:t>Sacral</a:t>
            </a:r>
            <a:endParaRPr lang="en-US" sz="1400" b="1">
              <a:solidFill>
                <a:srgbClr val="000000"/>
              </a:solidFill>
            </a:endParaRPr>
          </a:p>
          <a:p>
            <a:pPr>
              <a:tabLst>
                <a:tab pos="712788" algn="l"/>
              </a:tabLst>
            </a:pPr>
            <a:r>
              <a:rPr lang="en-US" sz="1100" b="1">
                <a:solidFill>
                  <a:srgbClr val="000000"/>
                </a:solidFill>
              </a:rPr>
              <a:t>S2	Penile erection</a:t>
            </a:r>
          </a:p>
          <a:p>
            <a:pPr>
              <a:tabLst>
                <a:tab pos="712788" algn="l"/>
              </a:tabLst>
            </a:pPr>
            <a:r>
              <a:rPr lang="en-US" sz="1100" b="1">
                <a:solidFill>
                  <a:srgbClr val="000000"/>
                </a:solidFill>
              </a:rPr>
              <a:t>S2-S3	Bowel and bladder</a:t>
            </a:r>
          </a:p>
          <a:p>
            <a:pPr>
              <a:tabLst>
                <a:tab pos="712788" algn="l"/>
              </a:tabLst>
            </a:pPr>
            <a:endParaRPr lang="en-US" sz="1100" b="1">
              <a:solidFill>
                <a:srgbClr val="000000"/>
              </a:solidFill>
            </a:endParaRPr>
          </a:p>
          <a:p>
            <a:pPr>
              <a:tabLst>
                <a:tab pos="712788" algn="l"/>
              </a:tabLst>
            </a:pPr>
            <a:endParaRPr lang="en-US" sz="1100" b="1">
              <a:solidFill>
                <a:srgbClr val="000000"/>
              </a:solidFill>
            </a:endParaRPr>
          </a:p>
          <a:p>
            <a:pPr>
              <a:tabLst>
                <a:tab pos="712788" algn="l"/>
              </a:tabLst>
            </a:pPr>
            <a:r>
              <a:rPr lang="en-US" sz="1400" b="1">
                <a:solidFill>
                  <a:srgbClr val="462EFF"/>
                </a:solidFill>
              </a:rPr>
              <a:t>Coccygeal</a:t>
            </a:r>
            <a:endParaRPr lang="en-US" sz="1400" b="1">
              <a:solidFill>
                <a:srgbClr val="000000"/>
              </a:solidFill>
            </a:endParaRPr>
          </a:p>
        </p:txBody>
      </p:sp>
      <p:pic>
        <p:nvPicPr>
          <p:cNvPr id="16" name="Graphic 15">
            <a:extLst>
              <a:ext uri="{FF2B5EF4-FFF2-40B4-BE49-F238E27FC236}">
                <a16:creationId xmlns:a16="http://schemas.microsoft.com/office/drawing/2014/main" id="{F24903F1-B77D-7178-7D70-86E8431E15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5954" y="705726"/>
            <a:ext cx="2364079" cy="5810354"/>
          </a:xfrm>
          <a:prstGeom prst="rect">
            <a:avLst/>
          </a:prstGeom>
        </p:spPr>
      </p:pic>
      <p:pic>
        <p:nvPicPr>
          <p:cNvPr id="34" name="Graphic 33">
            <a:extLst>
              <a:ext uri="{FF2B5EF4-FFF2-40B4-BE49-F238E27FC236}">
                <a16:creationId xmlns:a16="http://schemas.microsoft.com/office/drawing/2014/main" id="{4D7BAAF9-C8BF-EAF7-8544-749D634B77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80866" y="546231"/>
            <a:ext cx="1910787" cy="5810354"/>
          </a:xfrm>
          <a:prstGeom prst="rect">
            <a:avLst/>
          </a:prstGeom>
        </p:spPr>
      </p:pic>
    </p:spTree>
    <p:extLst>
      <p:ext uri="{BB962C8B-B14F-4D97-AF65-F5344CB8AC3E}">
        <p14:creationId xmlns:p14="http://schemas.microsoft.com/office/powerpoint/2010/main" val="1398197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35B03F5-3003-3B5E-7DA9-8BC98C5F4B21}"/>
              </a:ext>
            </a:extLst>
          </p:cNvPr>
          <p:cNvSpPr txBox="1"/>
          <p:nvPr/>
        </p:nvSpPr>
        <p:spPr>
          <a:xfrm>
            <a:off x="9583623" y="2209624"/>
            <a:ext cx="3305612" cy="369332"/>
          </a:xfrm>
          <a:prstGeom prst="rect">
            <a:avLst/>
          </a:prstGeom>
          <a:noFill/>
        </p:spPr>
        <p:txBody>
          <a:bodyPr wrap="square">
            <a:spAutoFit/>
          </a:bodyPr>
          <a:lstStyle/>
          <a:p>
            <a:r>
              <a:rPr lang="en-GB"/>
              <a:t>Lesion at T6 or above </a:t>
            </a:r>
            <a:endParaRPr lang="en-SE"/>
          </a:p>
        </p:txBody>
      </p:sp>
      <p:sp>
        <p:nvSpPr>
          <p:cNvPr id="21" name="TextBox 7">
            <a:extLst>
              <a:ext uri="{FF2B5EF4-FFF2-40B4-BE49-F238E27FC236}">
                <a16:creationId xmlns:a16="http://schemas.microsoft.com/office/drawing/2014/main" id="{BC329565-34D2-7FBD-BE6F-297815FFCEDE}"/>
              </a:ext>
            </a:extLst>
          </p:cNvPr>
          <p:cNvSpPr txBox="1"/>
          <p:nvPr/>
        </p:nvSpPr>
        <p:spPr>
          <a:xfrm>
            <a:off x="4669180" y="994802"/>
            <a:ext cx="2469545" cy="52322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spcBef>
                <a:spcPts val="0"/>
              </a:spcBef>
              <a:spcAft>
                <a:spcPts val="0"/>
              </a:spcAft>
              <a:buClrTx/>
              <a:buSzTx/>
              <a:buFontTx/>
              <a:buNone/>
              <a:tabLst/>
              <a:defRPr/>
            </a:pPr>
            <a:r>
              <a:rPr kumimoji="0" lang="en-US" sz="1400" b="1" i="0" u="none" strike="noStrike" kern="1200" cap="none" spc="0" normalizeH="0" baseline="0" noProof="0">
                <a:ln>
                  <a:noFill/>
                </a:ln>
                <a:solidFill>
                  <a:srgbClr val="F499F5"/>
                </a:solidFill>
                <a:effectLst/>
                <a:uLnTx/>
                <a:uFillTx/>
                <a:latin typeface="Calibri" panose="020F0502020204030204"/>
                <a:ea typeface="+mn-ea"/>
                <a:cs typeface="+mn-cs"/>
              </a:rPr>
              <a:t>Cervical</a:t>
            </a:r>
          </a:p>
          <a:p>
            <a:pPr>
              <a:tabLst>
                <a:tab pos="712788" algn="l"/>
              </a:tabLst>
            </a:pPr>
            <a:r>
              <a:rPr lang="en-US" sz="1100" b="1">
                <a:solidFill>
                  <a:srgbClr val="000000"/>
                </a:solidFill>
              </a:rPr>
              <a:t>C1-C3	Neck Muscles</a:t>
            </a:r>
          </a:p>
          <a:p>
            <a:pPr>
              <a:tabLst>
                <a:tab pos="712788" algn="l"/>
              </a:tabLst>
            </a:pPr>
            <a:r>
              <a:rPr lang="en-US" sz="1100" b="1">
                <a:solidFill>
                  <a:srgbClr val="000000"/>
                </a:solidFill>
              </a:rPr>
              <a:t>C4	Diaphragm</a:t>
            </a:r>
          </a:p>
          <a:p>
            <a:pPr>
              <a:tabLst>
                <a:tab pos="712788" algn="l"/>
              </a:tabLst>
            </a:pPr>
            <a:r>
              <a:rPr lang="en-US" sz="1100" b="1">
                <a:solidFill>
                  <a:srgbClr val="000000"/>
                </a:solidFill>
              </a:rPr>
              <a:t>C5 	Deltoid (shoulder)</a:t>
            </a:r>
          </a:p>
          <a:p>
            <a:pPr>
              <a:tabLst>
                <a:tab pos="712788" algn="l"/>
              </a:tabLst>
            </a:pPr>
            <a:r>
              <a:rPr lang="en-US" sz="1100" b="1">
                <a:solidFill>
                  <a:srgbClr val="000000"/>
                </a:solidFill>
              </a:rPr>
              <a:t>C6 	Wrist</a:t>
            </a:r>
          </a:p>
          <a:p>
            <a:pPr>
              <a:tabLst>
                <a:tab pos="712788" algn="l"/>
              </a:tabLst>
            </a:pPr>
            <a:r>
              <a:rPr lang="en-US" sz="1100" b="1">
                <a:solidFill>
                  <a:srgbClr val="000000"/>
                </a:solidFill>
              </a:rPr>
              <a:t>C7	Triceps</a:t>
            </a:r>
          </a:p>
          <a:p>
            <a:pPr>
              <a:tabLst>
                <a:tab pos="712788" algn="l"/>
              </a:tabLst>
            </a:pPr>
            <a:r>
              <a:rPr lang="en-US" sz="1100" b="1">
                <a:solidFill>
                  <a:srgbClr val="000000"/>
                </a:solidFill>
              </a:rPr>
              <a:t>C7-C8	Fingers</a:t>
            </a:r>
          </a:p>
          <a:p>
            <a:pPr>
              <a:tabLst>
                <a:tab pos="712788" algn="l"/>
              </a:tabLst>
            </a:pPr>
            <a:endParaRPr lang="en-US" sz="1100" b="1">
              <a:solidFill>
                <a:srgbClr val="000000"/>
              </a:solidFill>
            </a:endParaRPr>
          </a:p>
          <a:p>
            <a:pPr>
              <a:tabLst>
                <a:tab pos="712788" algn="l"/>
              </a:tabLst>
            </a:pPr>
            <a:endParaRPr lang="en-US" sz="1100" b="1">
              <a:solidFill>
                <a:srgbClr val="000000"/>
              </a:solidFill>
            </a:endParaRPr>
          </a:p>
          <a:p>
            <a:pPr>
              <a:tabLst>
                <a:tab pos="712788" algn="l"/>
              </a:tabLst>
            </a:pPr>
            <a:r>
              <a:rPr lang="en-US" sz="1400" b="1">
                <a:solidFill>
                  <a:srgbClr val="F7931E"/>
                </a:solidFill>
              </a:rPr>
              <a:t>Thoracic</a:t>
            </a:r>
            <a:endParaRPr lang="en-US" sz="1100" b="1">
              <a:solidFill>
                <a:srgbClr val="000000"/>
              </a:solidFill>
            </a:endParaRPr>
          </a:p>
          <a:p>
            <a:pPr>
              <a:tabLst>
                <a:tab pos="712788" algn="l"/>
              </a:tabLst>
            </a:pPr>
            <a:r>
              <a:rPr lang="en-US" sz="1100" b="1">
                <a:solidFill>
                  <a:srgbClr val="000000"/>
                </a:solidFill>
              </a:rPr>
              <a:t>T1	Hand</a:t>
            </a:r>
          </a:p>
          <a:p>
            <a:pPr>
              <a:tabLst>
                <a:tab pos="712788" algn="l"/>
              </a:tabLst>
            </a:pPr>
            <a:r>
              <a:rPr lang="en-US" sz="1100" b="1">
                <a:solidFill>
                  <a:srgbClr val="000000"/>
                </a:solidFill>
              </a:rPr>
              <a:t>T2-T12	Intercostals (Trunk)</a:t>
            </a:r>
          </a:p>
          <a:p>
            <a:pPr>
              <a:tabLst>
                <a:tab pos="712788" algn="l"/>
              </a:tabLst>
            </a:pPr>
            <a:r>
              <a:rPr lang="en-US" sz="1100" b="1">
                <a:solidFill>
                  <a:srgbClr val="000000"/>
                </a:solidFill>
              </a:rPr>
              <a:t>T7-L1	Abdominals</a:t>
            </a:r>
          </a:p>
          <a:p>
            <a:pPr>
              <a:tabLst>
                <a:tab pos="712788" algn="l"/>
              </a:tabLst>
            </a:pPr>
            <a:r>
              <a:rPr lang="en-US" sz="1100" b="1">
                <a:solidFill>
                  <a:srgbClr val="000000"/>
                </a:solidFill>
              </a:rPr>
              <a:t>T11-L2	Ejaculation</a:t>
            </a:r>
          </a:p>
          <a:p>
            <a:pPr>
              <a:tabLst>
                <a:tab pos="712788" algn="l"/>
              </a:tabLst>
            </a:pPr>
            <a:endParaRPr lang="en-US" sz="1100" b="1">
              <a:solidFill>
                <a:srgbClr val="000000"/>
              </a:solidFill>
            </a:endParaRPr>
          </a:p>
          <a:p>
            <a:pPr>
              <a:tabLst>
                <a:tab pos="712788" algn="l"/>
              </a:tabLst>
            </a:pPr>
            <a:endParaRPr lang="en-US" sz="1100" b="1">
              <a:solidFill>
                <a:srgbClr val="000000"/>
              </a:solidFill>
            </a:endParaRPr>
          </a:p>
          <a:p>
            <a:pPr>
              <a:tabLst>
                <a:tab pos="712788" algn="l"/>
              </a:tabLst>
            </a:pPr>
            <a:r>
              <a:rPr lang="en-US" sz="1400" b="1">
                <a:solidFill>
                  <a:srgbClr val="319FFC"/>
                </a:solidFill>
              </a:rPr>
              <a:t>Lumbar</a:t>
            </a:r>
            <a:endParaRPr lang="en-US" sz="1400" b="1">
              <a:solidFill>
                <a:srgbClr val="000000"/>
              </a:solidFill>
            </a:endParaRPr>
          </a:p>
          <a:p>
            <a:pPr>
              <a:tabLst>
                <a:tab pos="712788" algn="l"/>
              </a:tabLst>
            </a:pPr>
            <a:r>
              <a:rPr lang="en-US" sz="1100" b="1">
                <a:solidFill>
                  <a:srgbClr val="000000"/>
                </a:solidFill>
              </a:rPr>
              <a:t>L2	Hips</a:t>
            </a:r>
          </a:p>
          <a:p>
            <a:pPr>
              <a:tabLst>
                <a:tab pos="712788" algn="l"/>
              </a:tabLst>
            </a:pPr>
            <a:r>
              <a:rPr lang="en-US" sz="1100" b="1">
                <a:solidFill>
                  <a:srgbClr val="000000"/>
                </a:solidFill>
              </a:rPr>
              <a:t>L3 	Quadriceps</a:t>
            </a:r>
          </a:p>
          <a:p>
            <a:pPr>
              <a:tabLst>
                <a:tab pos="712788" algn="l"/>
              </a:tabLst>
            </a:pPr>
            <a:r>
              <a:rPr lang="en-US" sz="1100" b="1">
                <a:solidFill>
                  <a:srgbClr val="000000"/>
                </a:solidFill>
              </a:rPr>
              <a:t>L4-L5	Hamstrings – Knee</a:t>
            </a:r>
          </a:p>
          <a:p>
            <a:pPr>
              <a:tabLst>
                <a:tab pos="712788" algn="l"/>
              </a:tabLst>
            </a:pPr>
            <a:r>
              <a:rPr lang="en-US" sz="1100" b="1">
                <a:solidFill>
                  <a:srgbClr val="000000"/>
                </a:solidFill>
              </a:rPr>
              <a:t>L4-S1	Foot</a:t>
            </a:r>
          </a:p>
          <a:p>
            <a:pPr>
              <a:tabLst>
                <a:tab pos="712788" algn="l"/>
              </a:tabLst>
            </a:pPr>
            <a:endParaRPr lang="en-US" sz="1100" b="1">
              <a:solidFill>
                <a:srgbClr val="000000"/>
              </a:solidFill>
            </a:endParaRPr>
          </a:p>
          <a:p>
            <a:pPr>
              <a:tabLst>
                <a:tab pos="712788" algn="l"/>
              </a:tabLst>
            </a:pPr>
            <a:endParaRPr lang="en-US" sz="1100" b="1">
              <a:solidFill>
                <a:srgbClr val="000000"/>
              </a:solidFill>
            </a:endParaRPr>
          </a:p>
          <a:p>
            <a:pPr>
              <a:tabLst>
                <a:tab pos="712788" algn="l"/>
              </a:tabLst>
            </a:pPr>
            <a:r>
              <a:rPr lang="en-US" sz="1400" b="1">
                <a:solidFill>
                  <a:srgbClr val="462EFF"/>
                </a:solidFill>
              </a:rPr>
              <a:t>Sacral</a:t>
            </a:r>
            <a:endParaRPr lang="en-US" sz="1400" b="1">
              <a:solidFill>
                <a:srgbClr val="000000"/>
              </a:solidFill>
            </a:endParaRPr>
          </a:p>
          <a:p>
            <a:pPr>
              <a:tabLst>
                <a:tab pos="712788" algn="l"/>
              </a:tabLst>
            </a:pPr>
            <a:r>
              <a:rPr lang="en-US" sz="1100" b="1">
                <a:solidFill>
                  <a:srgbClr val="000000"/>
                </a:solidFill>
              </a:rPr>
              <a:t>S2	Penile erection</a:t>
            </a:r>
          </a:p>
          <a:p>
            <a:pPr>
              <a:tabLst>
                <a:tab pos="712788" algn="l"/>
              </a:tabLst>
            </a:pPr>
            <a:r>
              <a:rPr lang="en-US" sz="1100" b="1">
                <a:solidFill>
                  <a:srgbClr val="000000"/>
                </a:solidFill>
              </a:rPr>
              <a:t>S2-S3	Bowel and bladder</a:t>
            </a:r>
          </a:p>
          <a:p>
            <a:pPr>
              <a:tabLst>
                <a:tab pos="712788" algn="l"/>
              </a:tabLst>
            </a:pPr>
            <a:endParaRPr lang="en-US" sz="1100" b="1">
              <a:solidFill>
                <a:srgbClr val="000000"/>
              </a:solidFill>
            </a:endParaRPr>
          </a:p>
          <a:p>
            <a:pPr>
              <a:tabLst>
                <a:tab pos="712788" algn="l"/>
              </a:tabLst>
            </a:pPr>
            <a:endParaRPr lang="en-US" sz="1100" b="1">
              <a:solidFill>
                <a:srgbClr val="000000"/>
              </a:solidFill>
            </a:endParaRPr>
          </a:p>
          <a:p>
            <a:pPr>
              <a:tabLst>
                <a:tab pos="712788" algn="l"/>
              </a:tabLst>
            </a:pPr>
            <a:r>
              <a:rPr lang="en-US" sz="1400" b="1">
                <a:solidFill>
                  <a:srgbClr val="462EFF"/>
                </a:solidFill>
              </a:rPr>
              <a:t>Coccygeal</a:t>
            </a:r>
            <a:endParaRPr lang="en-US" sz="1400" b="1">
              <a:solidFill>
                <a:srgbClr val="000000"/>
              </a:solidFill>
            </a:endParaRPr>
          </a:p>
        </p:txBody>
      </p:sp>
      <p:pic>
        <p:nvPicPr>
          <p:cNvPr id="22" name="Graphic 21">
            <a:extLst>
              <a:ext uri="{FF2B5EF4-FFF2-40B4-BE49-F238E27FC236}">
                <a16:creationId xmlns:a16="http://schemas.microsoft.com/office/drawing/2014/main" id="{8671AFD6-7C20-3E69-10B5-93A40FE518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0866" y="467403"/>
            <a:ext cx="1910787" cy="5810354"/>
          </a:xfrm>
          <a:prstGeom prst="rect">
            <a:avLst/>
          </a:prstGeom>
        </p:spPr>
      </p:pic>
      <p:pic>
        <p:nvPicPr>
          <p:cNvPr id="23" name="Graphic 22">
            <a:extLst>
              <a:ext uri="{FF2B5EF4-FFF2-40B4-BE49-F238E27FC236}">
                <a16:creationId xmlns:a16="http://schemas.microsoft.com/office/drawing/2014/main" id="{B23FD7B6-4EF9-5E5C-F180-D5824AF1D2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5954" y="705726"/>
            <a:ext cx="2364079" cy="5810354"/>
          </a:xfrm>
          <a:prstGeom prst="rect">
            <a:avLst/>
          </a:prstGeom>
        </p:spPr>
      </p:pic>
      <p:cxnSp>
        <p:nvCxnSpPr>
          <p:cNvPr id="18" name="Above T6 line">
            <a:extLst>
              <a:ext uri="{FF2B5EF4-FFF2-40B4-BE49-F238E27FC236}">
                <a16:creationId xmlns:a16="http://schemas.microsoft.com/office/drawing/2014/main" id="{600B0915-ED6A-77FF-87FB-8861AB5DD706}"/>
              </a:ext>
            </a:extLst>
          </p:cNvPr>
          <p:cNvCxnSpPr>
            <a:cxnSpLocks/>
          </p:cNvCxnSpPr>
          <p:nvPr/>
        </p:nvCxnSpPr>
        <p:spPr>
          <a:xfrm>
            <a:off x="8830249" y="2525232"/>
            <a:ext cx="282835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625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E176-1D58-418A-B93D-AF9F45A78E8C}"/>
              </a:ext>
            </a:extLst>
          </p:cNvPr>
          <p:cNvSpPr>
            <a:spLocks noGrp="1"/>
          </p:cNvSpPr>
          <p:nvPr>
            <p:ph type="title"/>
          </p:nvPr>
        </p:nvSpPr>
        <p:spPr/>
        <p:txBody>
          <a:bodyPr/>
          <a:lstStyle/>
          <a:p>
            <a:r>
              <a:rPr lang="en-GB"/>
              <a:t>Autonomic dysreflexia</a:t>
            </a:r>
          </a:p>
        </p:txBody>
      </p:sp>
      <p:sp>
        <p:nvSpPr>
          <p:cNvPr id="3" name="Content Placeholder 2">
            <a:extLst>
              <a:ext uri="{FF2B5EF4-FFF2-40B4-BE49-F238E27FC236}">
                <a16:creationId xmlns:a16="http://schemas.microsoft.com/office/drawing/2014/main" id="{066856B3-573A-4123-8114-EAE2A6B83A83}"/>
              </a:ext>
            </a:extLst>
          </p:cNvPr>
          <p:cNvSpPr>
            <a:spLocks noGrp="1"/>
          </p:cNvSpPr>
          <p:nvPr>
            <p:ph idx="1"/>
          </p:nvPr>
        </p:nvSpPr>
        <p:spPr>
          <a:xfrm>
            <a:off x="838200" y="2073600"/>
            <a:ext cx="6019800" cy="4230000"/>
          </a:xfrm>
        </p:spPr>
        <p:txBody>
          <a:bodyPr/>
          <a:lstStyle/>
          <a:p>
            <a:r>
              <a:rPr lang="en-GB" b="1"/>
              <a:t>80% </a:t>
            </a:r>
            <a:r>
              <a:rPr lang="en-GB"/>
              <a:t>of people usually experience their first episode within the first-year post injury</a:t>
            </a:r>
          </a:p>
          <a:p>
            <a:r>
              <a:rPr lang="en-GB"/>
              <a:t>Common cause is undetected UTI</a:t>
            </a:r>
          </a:p>
          <a:p>
            <a:r>
              <a:rPr lang="en-GB"/>
              <a:t>AD can become chronic and recurrent often associated with longstanding medical problems (e.g. haemorrhoids )</a:t>
            </a:r>
          </a:p>
        </p:txBody>
      </p:sp>
      <p:pic>
        <p:nvPicPr>
          <p:cNvPr id="5" name="Picture 4" descr="A person in a wheelchair with his hand on his head&#10;&#10;Description automatically generated">
            <a:extLst>
              <a:ext uri="{FF2B5EF4-FFF2-40B4-BE49-F238E27FC236}">
                <a16:creationId xmlns:a16="http://schemas.microsoft.com/office/drawing/2014/main" id="{F68306A5-03EE-C745-C67C-812DEEED51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286" t="7091" r="39601" b="7091"/>
          <a:stretch/>
        </p:blipFill>
        <p:spPr>
          <a:xfrm>
            <a:off x="6646464" y="530490"/>
            <a:ext cx="3305612" cy="5885339"/>
          </a:xfrm>
          <a:prstGeom prst="rect">
            <a:avLst/>
          </a:prstGeom>
        </p:spPr>
      </p:pic>
    </p:spTree>
    <p:extLst>
      <p:ext uri="{BB962C8B-B14F-4D97-AF65-F5344CB8AC3E}">
        <p14:creationId xmlns:p14="http://schemas.microsoft.com/office/powerpoint/2010/main" val="360189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5654B2-5C4D-4240-7658-1D293E84B301}"/>
              </a:ext>
            </a:extLst>
          </p:cNvPr>
          <p:cNvSpPr/>
          <p:nvPr/>
        </p:nvSpPr>
        <p:spPr>
          <a:xfrm>
            <a:off x="0" y="0"/>
            <a:ext cx="12192000" cy="6858000"/>
          </a:xfrm>
          <a:prstGeom prst="rect">
            <a:avLst/>
          </a:prstGeom>
          <a:solidFill>
            <a:schemeClr val="bg2">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19420A70-9509-4E15-9E94-AE8215A41EBE}"/>
              </a:ext>
            </a:extLst>
          </p:cNvPr>
          <p:cNvSpPr>
            <a:spLocks noGrp="1"/>
          </p:cNvSpPr>
          <p:nvPr>
            <p:ph type="title"/>
          </p:nvPr>
        </p:nvSpPr>
        <p:spPr>
          <a:xfrm>
            <a:off x="838200" y="1405407"/>
            <a:ext cx="10515600" cy="1223493"/>
          </a:xfrm>
        </p:spPr>
        <p:txBody>
          <a:bodyPr/>
          <a:lstStyle/>
          <a:p>
            <a:pPr algn="ctr"/>
            <a:r>
              <a:rPr lang="en-GB"/>
              <a:t>Healthy Spine</a:t>
            </a:r>
          </a:p>
        </p:txBody>
      </p:sp>
      <p:sp>
        <p:nvSpPr>
          <p:cNvPr id="3" name="Content Placeholder 2">
            <a:extLst>
              <a:ext uri="{FF2B5EF4-FFF2-40B4-BE49-F238E27FC236}">
                <a16:creationId xmlns:a16="http://schemas.microsoft.com/office/drawing/2014/main" id="{7215CCA1-41E2-4A4C-812F-7102AD1202E0}"/>
              </a:ext>
            </a:extLst>
          </p:cNvPr>
          <p:cNvSpPr>
            <a:spLocks noGrp="1"/>
          </p:cNvSpPr>
          <p:nvPr>
            <p:ph idx="1"/>
          </p:nvPr>
        </p:nvSpPr>
        <p:spPr>
          <a:xfrm>
            <a:off x="2022618" y="4367937"/>
            <a:ext cx="1393398" cy="424732"/>
          </a:xfrm>
        </p:spPr>
        <p:txBody>
          <a:bodyPr>
            <a:spAutoFit/>
          </a:bodyPr>
          <a:lstStyle/>
          <a:p>
            <a:pPr marL="0" indent="0" algn="ctr">
              <a:buNone/>
            </a:pPr>
            <a:r>
              <a:rPr lang="en-GB"/>
              <a:t>Pain</a:t>
            </a:r>
          </a:p>
        </p:txBody>
      </p:sp>
      <p:sp>
        <p:nvSpPr>
          <p:cNvPr id="10" name="Freeform 5">
            <a:extLst>
              <a:ext uri="{FF2B5EF4-FFF2-40B4-BE49-F238E27FC236}">
                <a16:creationId xmlns:a16="http://schemas.microsoft.com/office/drawing/2014/main" id="{401A467E-850F-D2A1-A7A3-44A3C95A18BA}"/>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5">
            <a:extLst>
              <a:ext uri="{FF2B5EF4-FFF2-40B4-BE49-F238E27FC236}">
                <a16:creationId xmlns:a16="http://schemas.microsoft.com/office/drawing/2014/main" id="{2AF7AF01-EAA1-CD25-6C91-90872C98C3DB}"/>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Graphic 15">
            <a:extLst>
              <a:ext uri="{FF2B5EF4-FFF2-40B4-BE49-F238E27FC236}">
                <a16:creationId xmlns:a16="http://schemas.microsoft.com/office/drawing/2014/main" id="{43CA71CA-CD79-6612-CE50-51DAB34919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6395" y="2628900"/>
            <a:ext cx="1600200" cy="1600200"/>
          </a:xfrm>
          <a:prstGeom prst="rect">
            <a:avLst/>
          </a:prstGeom>
        </p:spPr>
      </p:pic>
      <p:pic>
        <p:nvPicPr>
          <p:cNvPr id="18" name="Graphic 17">
            <a:extLst>
              <a:ext uri="{FF2B5EF4-FFF2-40B4-BE49-F238E27FC236}">
                <a16:creationId xmlns:a16="http://schemas.microsoft.com/office/drawing/2014/main" id="{10DAE33B-122F-B324-83B7-7EE0AC9E40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28100" y="2628900"/>
            <a:ext cx="1600200" cy="1600200"/>
          </a:xfrm>
          <a:prstGeom prst="rect">
            <a:avLst/>
          </a:prstGeom>
        </p:spPr>
      </p:pic>
      <p:pic>
        <p:nvPicPr>
          <p:cNvPr id="20" name="Graphic 19">
            <a:extLst>
              <a:ext uri="{FF2B5EF4-FFF2-40B4-BE49-F238E27FC236}">
                <a16:creationId xmlns:a16="http://schemas.microsoft.com/office/drawing/2014/main" id="{90ED0D30-C7C8-168A-23CD-43C701E575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44691" y="2628900"/>
            <a:ext cx="1600200" cy="1600200"/>
          </a:xfrm>
          <a:prstGeom prst="rect">
            <a:avLst/>
          </a:prstGeom>
        </p:spPr>
      </p:pic>
      <p:pic>
        <p:nvPicPr>
          <p:cNvPr id="22" name="Graphic 21">
            <a:extLst>
              <a:ext uri="{FF2B5EF4-FFF2-40B4-BE49-F238E27FC236}">
                <a16:creationId xmlns:a16="http://schemas.microsoft.com/office/drawing/2014/main" id="{E92AA0E3-48D5-CDCA-70A5-BCB57C1D72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02987" y="2628900"/>
            <a:ext cx="1600200" cy="1600200"/>
          </a:xfrm>
          <a:prstGeom prst="rect">
            <a:avLst/>
          </a:prstGeom>
        </p:spPr>
      </p:pic>
      <p:sp>
        <p:nvSpPr>
          <p:cNvPr id="23" name="Content Placeholder 2">
            <a:extLst>
              <a:ext uri="{FF2B5EF4-FFF2-40B4-BE49-F238E27FC236}">
                <a16:creationId xmlns:a16="http://schemas.microsoft.com/office/drawing/2014/main" id="{6D8FBC33-AA52-A7B5-C4E6-15F5C0CD87DC}"/>
              </a:ext>
            </a:extLst>
          </p:cNvPr>
          <p:cNvSpPr txBox="1">
            <a:spLocks/>
          </p:cNvSpPr>
          <p:nvPr/>
        </p:nvSpPr>
        <p:spPr>
          <a:xfrm>
            <a:off x="4348092" y="4367937"/>
            <a:ext cx="1393398" cy="4247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a:t>Heat</a:t>
            </a:r>
          </a:p>
        </p:txBody>
      </p:sp>
      <p:sp>
        <p:nvSpPr>
          <p:cNvPr id="24" name="Content Placeholder 2">
            <a:extLst>
              <a:ext uri="{FF2B5EF4-FFF2-40B4-BE49-F238E27FC236}">
                <a16:creationId xmlns:a16="http://schemas.microsoft.com/office/drawing/2014/main" id="{B5D6E8FC-7713-E572-06A8-144B6DE36BA8}"/>
              </a:ext>
            </a:extLst>
          </p:cNvPr>
          <p:cNvSpPr txBox="1">
            <a:spLocks/>
          </p:cNvSpPr>
          <p:nvPr/>
        </p:nvSpPr>
        <p:spPr>
          <a:xfrm>
            <a:off x="6689796" y="4367937"/>
            <a:ext cx="1393398" cy="4247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a:t>Bladder</a:t>
            </a:r>
          </a:p>
        </p:txBody>
      </p:sp>
      <p:sp>
        <p:nvSpPr>
          <p:cNvPr id="25" name="Content Placeholder 2">
            <a:extLst>
              <a:ext uri="{FF2B5EF4-FFF2-40B4-BE49-F238E27FC236}">
                <a16:creationId xmlns:a16="http://schemas.microsoft.com/office/drawing/2014/main" id="{332B0C5C-1659-7C90-34F1-84DB4E35EE80}"/>
              </a:ext>
            </a:extLst>
          </p:cNvPr>
          <p:cNvSpPr txBox="1">
            <a:spLocks/>
          </p:cNvSpPr>
          <p:nvPr/>
        </p:nvSpPr>
        <p:spPr>
          <a:xfrm>
            <a:off x="9031501" y="4367937"/>
            <a:ext cx="1393398" cy="4247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a:t>Bowel</a:t>
            </a:r>
          </a:p>
        </p:txBody>
      </p:sp>
    </p:spTree>
    <p:extLst>
      <p:ext uri="{BB962C8B-B14F-4D97-AF65-F5344CB8AC3E}">
        <p14:creationId xmlns:p14="http://schemas.microsoft.com/office/powerpoint/2010/main" val="344260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406B1BF-C666-517E-0923-0435ABA614B6}"/>
              </a:ext>
            </a:extLst>
          </p:cNvPr>
          <p:cNvSpPr/>
          <p:nvPr/>
        </p:nvSpPr>
        <p:spPr>
          <a:xfrm>
            <a:off x="0" y="0"/>
            <a:ext cx="12192000" cy="6858000"/>
          </a:xfrm>
          <a:prstGeom prst="rect">
            <a:avLst/>
          </a:prstGeom>
          <a:solidFill>
            <a:schemeClr val="bg2">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6968FCA0-8E96-4D05-B954-C413743EC469}"/>
              </a:ext>
            </a:extLst>
          </p:cNvPr>
          <p:cNvSpPr>
            <a:spLocks noGrp="1"/>
          </p:cNvSpPr>
          <p:nvPr>
            <p:ph type="title"/>
          </p:nvPr>
        </p:nvSpPr>
        <p:spPr>
          <a:xfrm>
            <a:off x="838200" y="1405407"/>
            <a:ext cx="10515600" cy="1223493"/>
          </a:xfrm>
        </p:spPr>
        <p:txBody>
          <a:bodyPr/>
          <a:lstStyle/>
          <a:p>
            <a:pPr algn="ctr"/>
            <a:r>
              <a:rPr lang="en-GB"/>
              <a:t>Spinal Cord Injury</a:t>
            </a:r>
          </a:p>
        </p:txBody>
      </p:sp>
      <p:sp>
        <p:nvSpPr>
          <p:cNvPr id="11" name="Title 1">
            <a:extLst>
              <a:ext uri="{FF2B5EF4-FFF2-40B4-BE49-F238E27FC236}">
                <a16:creationId xmlns:a16="http://schemas.microsoft.com/office/drawing/2014/main" id="{70A6A969-BD59-55F1-4A97-05100ED58612}"/>
              </a:ext>
            </a:extLst>
          </p:cNvPr>
          <p:cNvSpPr txBox="1">
            <a:spLocks/>
          </p:cNvSpPr>
          <p:nvPr/>
        </p:nvSpPr>
        <p:spPr>
          <a:xfrm>
            <a:off x="838200" y="746971"/>
            <a:ext cx="10515600" cy="1223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2"/>
                </a:solidFill>
                <a:latin typeface="+mn-lt"/>
                <a:ea typeface="+mj-ea"/>
                <a:cs typeface="+mj-cs"/>
              </a:defRPr>
            </a:lvl1pPr>
          </a:lstStyle>
          <a:p>
            <a:endParaRPr lang="en-GB"/>
          </a:p>
        </p:txBody>
      </p:sp>
      <p:sp>
        <p:nvSpPr>
          <p:cNvPr id="12" name="Content Placeholder 2">
            <a:extLst>
              <a:ext uri="{FF2B5EF4-FFF2-40B4-BE49-F238E27FC236}">
                <a16:creationId xmlns:a16="http://schemas.microsoft.com/office/drawing/2014/main" id="{A11C6B10-C6B5-D071-07FE-B74F78D47D27}"/>
              </a:ext>
            </a:extLst>
          </p:cNvPr>
          <p:cNvSpPr txBox="1">
            <a:spLocks/>
          </p:cNvSpPr>
          <p:nvPr/>
        </p:nvSpPr>
        <p:spPr>
          <a:xfrm>
            <a:off x="2022618" y="4367937"/>
            <a:ext cx="1393398" cy="4247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a:t>Pain</a:t>
            </a:r>
          </a:p>
        </p:txBody>
      </p:sp>
      <p:sp>
        <p:nvSpPr>
          <p:cNvPr id="13" name="Freeform 5">
            <a:extLst>
              <a:ext uri="{FF2B5EF4-FFF2-40B4-BE49-F238E27FC236}">
                <a16:creationId xmlns:a16="http://schemas.microsoft.com/office/drawing/2014/main" id="{E09C6AFE-E183-32EE-CDD2-1A3AC2543C81}"/>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5">
            <a:extLst>
              <a:ext uri="{FF2B5EF4-FFF2-40B4-BE49-F238E27FC236}">
                <a16:creationId xmlns:a16="http://schemas.microsoft.com/office/drawing/2014/main" id="{6090D4EA-C345-041B-AC70-AD668C44EFAD}"/>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Graphic 14">
            <a:extLst>
              <a:ext uri="{FF2B5EF4-FFF2-40B4-BE49-F238E27FC236}">
                <a16:creationId xmlns:a16="http://schemas.microsoft.com/office/drawing/2014/main" id="{BB8E2673-D920-41B4-9390-3C57AE5838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6395" y="2628900"/>
            <a:ext cx="1600200" cy="1600200"/>
          </a:xfrm>
          <a:prstGeom prst="rect">
            <a:avLst/>
          </a:prstGeom>
        </p:spPr>
      </p:pic>
      <p:pic>
        <p:nvPicPr>
          <p:cNvPr id="16" name="Graphic 15">
            <a:extLst>
              <a:ext uri="{FF2B5EF4-FFF2-40B4-BE49-F238E27FC236}">
                <a16:creationId xmlns:a16="http://schemas.microsoft.com/office/drawing/2014/main" id="{45D8AAF7-5156-2A8C-A5F5-8A7FF5A8EA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28100" y="2628900"/>
            <a:ext cx="1600200" cy="1600200"/>
          </a:xfrm>
          <a:prstGeom prst="rect">
            <a:avLst/>
          </a:prstGeom>
        </p:spPr>
      </p:pic>
      <p:pic>
        <p:nvPicPr>
          <p:cNvPr id="17" name="Graphic 16">
            <a:extLst>
              <a:ext uri="{FF2B5EF4-FFF2-40B4-BE49-F238E27FC236}">
                <a16:creationId xmlns:a16="http://schemas.microsoft.com/office/drawing/2014/main" id="{227DE742-DB7F-074A-AE37-01510AAF0A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44691" y="2628900"/>
            <a:ext cx="1600200" cy="1600200"/>
          </a:xfrm>
          <a:prstGeom prst="rect">
            <a:avLst/>
          </a:prstGeom>
        </p:spPr>
      </p:pic>
      <p:pic>
        <p:nvPicPr>
          <p:cNvPr id="18" name="Graphic 17">
            <a:extLst>
              <a:ext uri="{FF2B5EF4-FFF2-40B4-BE49-F238E27FC236}">
                <a16:creationId xmlns:a16="http://schemas.microsoft.com/office/drawing/2014/main" id="{667153E6-3179-3338-21BC-EAFAEA66B67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02987" y="2628900"/>
            <a:ext cx="1600200" cy="1600200"/>
          </a:xfrm>
          <a:prstGeom prst="rect">
            <a:avLst/>
          </a:prstGeom>
        </p:spPr>
      </p:pic>
      <p:sp>
        <p:nvSpPr>
          <p:cNvPr id="19" name="Content Placeholder 2">
            <a:extLst>
              <a:ext uri="{FF2B5EF4-FFF2-40B4-BE49-F238E27FC236}">
                <a16:creationId xmlns:a16="http://schemas.microsoft.com/office/drawing/2014/main" id="{C922178B-AA3D-3F38-EBEA-F89C3F1AAE15}"/>
              </a:ext>
            </a:extLst>
          </p:cNvPr>
          <p:cNvSpPr txBox="1">
            <a:spLocks/>
          </p:cNvSpPr>
          <p:nvPr/>
        </p:nvSpPr>
        <p:spPr>
          <a:xfrm>
            <a:off x="4348092" y="4367937"/>
            <a:ext cx="1393398" cy="4247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a:t>Heat</a:t>
            </a:r>
          </a:p>
        </p:txBody>
      </p:sp>
      <p:sp>
        <p:nvSpPr>
          <p:cNvPr id="20" name="Content Placeholder 2">
            <a:extLst>
              <a:ext uri="{FF2B5EF4-FFF2-40B4-BE49-F238E27FC236}">
                <a16:creationId xmlns:a16="http://schemas.microsoft.com/office/drawing/2014/main" id="{A32D2465-1AD8-5D66-23E7-545F393F89B6}"/>
              </a:ext>
            </a:extLst>
          </p:cNvPr>
          <p:cNvSpPr txBox="1">
            <a:spLocks/>
          </p:cNvSpPr>
          <p:nvPr/>
        </p:nvSpPr>
        <p:spPr>
          <a:xfrm>
            <a:off x="5920948" y="4340337"/>
            <a:ext cx="2931095" cy="88537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a:t>Bladder Irritation</a:t>
            </a:r>
          </a:p>
          <a:p>
            <a:pPr marL="0" indent="0" algn="ctr">
              <a:buFont typeface="Arial" panose="020B0604020202020204" pitchFamily="34" charset="0"/>
              <a:buNone/>
            </a:pPr>
            <a:r>
              <a:rPr lang="en-GB"/>
              <a:t>UTI</a:t>
            </a:r>
          </a:p>
        </p:txBody>
      </p:sp>
      <p:sp>
        <p:nvSpPr>
          <p:cNvPr id="21" name="Content Placeholder 2">
            <a:extLst>
              <a:ext uri="{FF2B5EF4-FFF2-40B4-BE49-F238E27FC236}">
                <a16:creationId xmlns:a16="http://schemas.microsoft.com/office/drawing/2014/main" id="{CEE927E6-D250-49CA-C041-9D3164FA4DA1}"/>
              </a:ext>
            </a:extLst>
          </p:cNvPr>
          <p:cNvSpPr txBox="1">
            <a:spLocks/>
          </p:cNvSpPr>
          <p:nvPr/>
        </p:nvSpPr>
        <p:spPr>
          <a:xfrm>
            <a:off x="8928100" y="4340337"/>
            <a:ext cx="1600200" cy="75713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a:t>Distended Bowel</a:t>
            </a:r>
          </a:p>
        </p:txBody>
      </p:sp>
    </p:spTree>
    <p:extLst>
      <p:ext uri="{BB962C8B-B14F-4D97-AF65-F5344CB8AC3E}">
        <p14:creationId xmlns:p14="http://schemas.microsoft.com/office/powerpoint/2010/main" val="2918912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AFCFC67-670F-C2A7-8E98-EBDE7ADDF10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1473" y="856822"/>
            <a:ext cx="1315199" cy="3999279"/>
          </a:xfrm>
          <a:prstGeom prst="rect">
            <a:avLst/>
          </a:prstGeom>
          <a:effectLst>
            <a:innerShdw blurRad="63500" dist="50800" dir="16200000">
              <a:prstClr val="black">
                <a:alpha val="50000"/>
              </a:prstClr>
            </a:innerShdw>
          </a:effectLst>
        </p:spPr>
      </p:pic>
      <p:sp>
        <p:nvSpPr>
          <p:cNvPr id="3" name="TextBox 2">
            <a:extLst>
              <a:ext uri="{FF2B5EF4-FFF2-40B4-BE49-F238E27FC236}">
                <a16:creationId xmlns:a16="http://schemas.microsoft.com/office/drawing/2014/main" id="{007E1A6B-D749-3F75-3733-D83F11CF1CCC}"/>
              </a:ext>
            </a:extLst>
          </p:cNvPr>
          <p:cNvSpPr txBox="1"/>
          <p:nvPr/>
        </p:nvSpPr>
        <p:spPr>
          <a:xfrm>
            <a:off x="2483542" y="2407787"/>
            <a:ext cx="2678006" cy="408275"/>
          </a:xfrm>
          <a:prstGeom prst="rect">
            <a:avLst/>
          </a:prstGeom>
          <a:noFill/>
        </p:spPr>
        <p:txBody>
          <a:bodyPr wrap="square">
            <a:spAutoFit/>
          </a:bodyPr>
          <a:lstStyle/>
          <a:p>
            <a:r>
              <a:rPr lang="en-GB" sz="1600"/>
              <a:t>Lesion at T6 or above </a:t>
            </a:r>
            <a:endParaRPr lang="en-SE" sz="1600"/>
          </a:p>
        </p:txBody>
      </p:sp>
      <p:cxnSp>
        <p:nvCxnSpPr>
          <p:cNvPr id="6" name="Above T6 line">
            <a:extLst>
              <a:ext uri="{FF2B5EF4-FFF2-40B4-BE49-F238E27FC236}">
                <a16:creationId xmlns:a16="http://schemas.microsoft.com/office/drawing/2014/main" id="{D461376E-377D-42CE-4410-3B642D0247C0}"/>
              </a:ext>
            </a:extLst>
          </p:cNvPr>
          <p:cNvCxnSpPr>
            <a:cxnSpLocks/>
          </p:cNvCxnSpPr>
          <p:nvPr/>
        </p:nvCxnSpPr>
        <p:spPr>
          <a:xfrm>
            <a:off x="1816613" y="2816062"/>
            <a:ext cx="4536061" cy="0"/>
          </a:xfrm>
          <a:prstGeom prst="line">
            <a:avLst/>
          </a:prstGeom>
          <a:ln w="19050">
            <a:solidFill>
              <a:srgbClr val="000000"/>
            </a:solidFill>
          </a:ln>
          <a:effectLst>
            <a:glow rad="762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87DB3A-C65F-E076-3E14-D4C2F4D7EC22}"/>
              </a:ext>
            </a:extLst>
          </p:cNvPr>
          <p:cNvSpPr txBox="1"/>
          <p:nvPr/>
        </p:nvSpPr>
        <p:spPr>
          <a:xfrm>
            <a:off x="8641707" y="5338075"/>
            <a:ext cx="3044991" cy="584775"/>
          </a:xfrm>
          <a:prstGeom prst="rect">
            <a:avLst/>
          </a:prstGeom>
          <a:noFill/>
        </p:spPr>
        <p:txBody>
          <a:bodyPr wrap="square" lIns="91440" tIns="45720" rIns="91440" bIns="45720" anchor="t">
            <a:spAutoFit/>
          </a:bodyPr>
          <a:lstStyle/>
          <a:p>
            <a:pPr algn="ctr"/>
            <a:r>
              <a:rPr lang="en-GB" sz="1600"/>
              <a:t>Constriction </a:t>
            </a:r>
            <a:br>
              <a:rPr lang="en-GB" sz="1600"/>
            </a:br>
            <a:r>
              <a:rPr lang="en-GB" sz="1600"/>
              <a:t>of the blood vessel</a:t>
            </a:r>
            <a:endParaRPr lang="en-SE" sz="1600"/>
          </a:p>
        </p:txBody>
      </p:sp>
      <p:sp>
        <p:nvSpPr>
          <p:cNvPr id="37" name="TextBox 36">
            <a:extLst>
              <a:ext uri="{FF2B5EF4-FFF2-40B4-BE49-F238E27FC236}">
                <a16:creationId xmlns:a16="http://schemas.microsoft.com/office/drawing/2014/main" id="{2DC1A8AD-BAB4-293E-6A4B-CF70F131AA51}"/>
              </a:ext>
            </a:extLst>
          </p:cNvPr>
          <p:cNvSpPr txBox="1"/>
          <p:nvPr/>
        </p:nvSpPr>
        <p:spPr>
          <a:xfrm>
            <a:off x="8487850" y="3299007"/>
            <a:ext cx="3044991" cy="338554"/>
          </a:xfrm>
          <a:prstGeom prst="rect">
            <a:avLst/>
          </a:prstGeom>
          <a:noFill/>
        </p:spPr>
        <p:txBody>
          <a:bodyPr wrap="square">
            <a:spAutoFit/>
          </a:bodyPr>
          <a:lstStyle/>
          <a:p>
            <a:pPr algn="ctr"/>
            <a:r>
              <a:rPr lang="en-GB" sz="1600"/>
              <a:t>Rise in blood pressure</a:t>
            </a:r>
            <a:endParaRPr lang="en-SE" sz="1600"/>
          </a:p>
        </p:txBody>
      </p:sp>
      <p:pic>
        <p:nvPicPr>
          <p:cNvPr id="41" name="Graphic 40">
            <a:extLst>
              <a:ext uri="{FF2B5EF4-FFF2-40B4-BE49-F238E27FC236}">
                <a16:creationId xmlns:a16="http://schemas.microsoft.com/office/drawing/2014/main" id="{C53EA30D-C636-DE48-8623-325325DDFAD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188468" y="1068733"/>
            <a:ext cx="1643753" cy="2230274"/>
          </a:xfrm>
          <a:prstGeom prst="rect">
            <a:avLst/>
          </a:prstGeom>
        </p:spPr>
      </p:pic>
      <p:pic>
        <p:nvPicPr>
          <p:cNvPr id="2" name="Picture 1" descr="A diagram of a blood vessel&#10;&#10;Description automatically generated">
            <a:extLst>
              <a:ext uri="{FF2B5EF4-FFF2-40B4-BE49-F238E27FC236}">
                <a16:creationId xmlns:a16="http://schemas.microsoft.com/office/drawing/2014/main" id="{3BA425DE-5EEA-BDCE-0BED-8EEB2FCB2828}"/>
              </a:ext>
            </a:extLst>
          </p:cNvPr>
          <p:cNvPicPr>
            <a:picLocks noChangeAspect="1"/>
          </p:cNvPicPr>
          <p:nvPr/>
        </p:nvPicPr>
        <p:blipFill rotWithShape="1">
          <a:blip r:embed="rId8"/>
          <a:srcRect r="154" b="25926"/>
          <a:stretch/>
        </p:blipFill>
        <p:spPr>
          <a:xfrm>
            <a:off x="8636000" y="3836201"/>
            <a:ext cx="2738984" cy="1529085"/>
          </a:xfrm>
          <a:prstGeom prst="rect">
            <a:avLst/>
          </a:prstGeom>
        </p:spPr>
      </p:pic>
    </p:spTree>
    <p:extLst>
      <p:ext uri="{BB962C8B-B14F-4D97-AF65-F5344CB8AC3E}">
        <p14:creationId xmlns:p14="http://schemas.microsoft.com/office/powerpoint/2010/main" val="287315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Graphic 49">
            <a:extLst>
              <a:ext uri="{FF2B5EF4-FFF2-40B4-BE49-F238E27FC236}">
                <a16:creationId xmlns:a16="http://schemas.microsoft.com/office/drawing/2014/main" id="{6538C198-88A4-FE30-4CB6-65EBF3C4634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1473" y="1229703"/>
            <a:ext cx="1315199" cy="3999279"/>
          </a:xfrm>
          <a:prstGeom prst="rect">
            <a:avLst/>
          </a:prstGeom>
          <a:effectLst>
            <a:innerShdw blurRad="63500" dist="50800" dir="16200000">
              <a:prstClr val="black">
                <a:alpha val="50000"/>
              </a:prstClr>
            </a:innerShdw>
          </a:effectLst>
        </p:spPr>
      </p:pic>
      <p:pic>
        <p:nvPicPr>
          <p:cNvPr id="10" name="Picture 9" descr="A person in a wheelchair with his hand on his head&#10;&#10;Description automatically generated">
            <a:extLst>
              <a:ext uri="{FF2B5EF4-FFF2-40B4-BE49-F238E27FC236}">
                <a16:creationId xmlns:a16="http://schemas.microsoft.com/office/drawing/2014/main" id="{6781117A-8FA1-DA96-C994-292AB9DD608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3286" t="7091" r="39601" b="7249"/>
          <a:stretch/>
        </p:blipFill>
        <p:spPr>
          <a:xfrm>
            <a:off x="4189575" y="983465"/>
            <a:ext cx="3305612" cy="5874535"/>
          </a:xfrm>
          <a:prstGeom prst="rect">
            <a:avLst/>
          </a:prstGeom>
        </p:spPr>
      </p:pic>
      <p:pic>
        <p:nvPicPr>
          <p:cNvPr id="17" name="Graphic 16">
            <a:extLst>
              <a:ext uri="{FF2B5EF4-FFF2-40B4-BE49-F238E27FC236}">
                <a16:creationId xmlns:a16="http://schemas.microsoft.com/office/drawing/2014/main" id="{A99A6046-AEE1-90F5-AB31-166209E3614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0659209" flipH="1">
            <a:off x="6767154" y="1813456"/>
            <a:ext cx="255523" cy="420791"/>
          </a:xfrm>
          <a:prstGeom prst="rect">
            <a:avLst/>
          </a:prstGeom>
          <a:effectLst>
            <a:outerShdw blurRad="50800" dist="38100" dir="2700000" algn="tl" rotWithShape="0">
              <a:prstClr val="black">
                <a:alpha val="40000"/>
              </a:prstClr>
            </a:outerShdw>
          </a:effectLst>
        </p:spPr>
      </p:pic>
      <p:pic>
        <p:nvPicPr>
          <p:cNvPr id="26" name="Graphic 25">
            <a:extLst>
              <a:ext uri="{FF2B5EF4-FFF2-40B4-BE49-F238E27FC236}">
                <a16:creationId xmlns:a16="http://schemas.microsoft.com/office/drawing/2014/main" id="{A373DB8C-EDCB-F72A-7B9C-6A1D1BE320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60290" y="2045763"/>
            <a:ext cx="606545" cy="606545"/>
          </a:xfrm>
          <a:prstGeom prst="rect">
            <a:avLst/>
          </a:prstGeom>
          <a:effectLst>
            <a:glow rad="12700">
              <a:schemeClr val="accent3">
                <a:satMod val="175000"/>
                <a:alpha val="40000"/>
              </a:schemeClr>
            </a:glow>
          </a:effectLst>
        </p:spPr>
      </p:pic>
      <p:grpSp>
        <p:nvGrpSpPr>
          <p:cNvPr id="52" name="Group 51">
            <a:extLst>
              <a:ext uri="{FF2B5EF4-FFF2-40B4-BE49-F238E27FC236}">
                <a16:creationId xmlns:a16="http://schemas.microsoft.com/office/drawing/2014/main" id="{BD7DB7F0-CE32-A58C-E192-F28C04C3C22C}"/>
              </a:ext>
            </a:extLst>
          </p:cNvPr>
          <p:cNvGrpSpPr/>
          <p:nvPr/>
        </p:nvGrpSpPr>
        <p:grpSpPr>
          <a:xfrm>
            <a:off x="5865976" y="616686"/>
            <a:ext cx="1112920" cy="942448"/>
            <a:chOff x="5901668" y="311220"/>
            <a:chExt cx="1112920" cy="942448"/>
          </a:xfrm>
          <a:effectLst>
            <a:glow rad="63500">
              <a:schemeClr val="bg1">
                <a:alpha val="40000"/>
              </a:schemeClr>
            </a:glow>
          </a:effectLst>
        </p:grpSpPr>
        <p:pic>
          <p:nvPicPr>
            <p:cNvPr id="16" name="Graphic 15" descr="Lightning bolt with solid fill">
              <a:extLst>
                <a:ext uri="{FF2B5EF4-FFF2-40B4-BE49-F238E27FC236}">
                  <a16:creationId xmlns:a16="http://schemas.microsoft.com/office/drawing/2014/main" id="{0DC44B3D-2B2C-EAFA-A7D0-4A15EAD46B6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352575">
              <a:off x="5901668" y="339268"/>
              <a:ext cx="914400" cy="914400"/>
            </a:xfrm>
            <a:prstGeom prst="rect">
              <a:avLst/>
            </a:prstGeom>
          </p:spPr>
        </p:pic>
        <p:pic>
          <p:nvPicPr>
            <p:cNvPr id="28" name="Graphic 27" descr="Lightning bolt with solid fill">
              <a:extLst>
                <a:ext uri="{FF2B5EF4-FFF2-40B4-BE49-F238E27FC236}">
                  <a16:creationId xmlns:a16="http://schemas.microsoft.com/office/drawing/2014/main" id="{939DC38D-D32A-B9C7-CF42-D338F19D527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811791">
              <a:off x="6343771" y="311220"/>
              <a:ext cx="670817" cy="670817"/>
            </a:xfrm>
            <a:prstGeom prst="rect">
              <a:avLst/>
            </a:prstGeom>
          </p:spPr>
        </p:pic>
      </p:grpSp>
      <p:sp>
        <p:nvSpPr>
          <p:cNvPr id="30" name="TextBox 29">
            <a:extLst>
              <a:ext uri="{FF2B5EF4-FFF2-40B4-BE49-F238E27FC236}">
                <a16:creationId xmlns:a16="http://schemas.microsoft.com/office/drawing/2014/main" id="{560D8C67-3D2B-42EB-0902-96594F50AA95}"/>
              </a:ext>
            </a:extLst>
          </p:cNvPr>
          <p:cNvSpPr txBox="1"/>
          <p:nvPr/>
        </p:nvSpPr>
        <p:spPr>
          <a:xfrm>
            <a:off x="4118417" y="980478"/>
            <a:ext cx="2120500" cy="369332"/>
          </a:xfrm>
          <a:prstGeom prst="rect">
            <a:avLst/>
          </a:prstGeom>
          <a:noFill/>
        </p:spPr>
        <p:txBody>
          <a:bodyPr wrap="square">
            <a:spAutoFit/>
          </a:bodyPr>
          <a:lstStyle/>
          <a:p>
            <a:r>
              <a:rPr lang="en-GB"/>
              <a:t>Pounding headache</a:t>
            </a:r>
            <a:endParaRPr lang="en-SE"/>
          </a:p>
        </p:txBody>
      </p:sp>
      <p:sp>
        <p:nvSpPr>
          <p:cNvPr id="32" name="TextBox 31">
            <a:extLst>
              <a:ext uri="{FF2B5EF4-FFF2-40B4-BE49-F238E27FC236}">
                <a16:creationId xmlns:a16="http://schemas.microsoft.com/office/drawing/2014/main" id="{481FD0FE-60CB-3626-D207-41300ED21E79}"/>
              </a:ext>
            </a:extLst>
          </p:cNvPr>
          <p:cNvSpPr txBox="1"/>
          <p:nvPr/>
        </p:nvSpPr>
        <p:spPr>
          <a:xfrm>
            <a:off x="3334792" y="2004289"/>
            <a:ext cx="2068755" cy="369332"/>
          </a:xfrm>
          <a:prstGeom prst="rect">
            <a:avLst/>
          </a:prstGeom>
          <a:noFill/>
        </p:spPr>
        <p:txBody>
          <a:bodyPr wrap="square">
            <a:spAutoFit/>
          </a:bodyPr>
          <a:lstStyle/>
          <a:p>
            <a:r>
              <a:rPr lang="en-GB"/>
              <a:t>Flushed in their skin </a:t>
            </a:r>
            <a:endParaRPr lang="en-SE"/>
          </a:p>
        </p:txBody>
      </p:sp>
      <p:sp>
        <p:nvSpPr>
          <p:cNvPr id="34" name="Rectangle 33">
            <a:extLst>
              <a:ext uri="{FF2B5EF4-FFF2-40B4-BE49-F238E27FC236}">
                <a16:creationId xmlns:a16="http://schemas.microsoft.com/office/drawing/2014/main" id="{5CE76F3C-CF33-CE37-4550-569D59CA4511}"/>
              </a:ext>
            </a:extLst>
          </p:cNvPr>
          <p:cNvSpPr/>
          <p:nvPr/>
        </p:nvSpPr>
        <p:spPr>
          <a:xfrm>
            <a:off x="4255165" y="3173551"/>
            <a:ext cx="3517356" cy="35156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7" name="Graphic 26">
            <a:extLst>
              <a:ext uri="{FF2B5EF4-FFF2-40B4-BE49-F238E27FC236}">
                <a16:creationId xmlns:a16="http://schemas.microsoft.com/office/drawing/2014/main" id="{6A9E58C4-5EB3-2A46-81A7-4CCF803E1A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40196" y="2779436"/>
            <a:ext cx="723833" cy="723833"/>
          </a:xfrm>
          <a:prstGeom prst="rect">
            <a:avLst/>
          </a:prstGeom>
          <a:effectLst>
            <a:glow rad="12700">
              <a:schemeClr val="accent3">
                <a:satMod val="175000"/>
                <a:alpha val="40000"/>
              </a:schemeClr>
            </a:glow>
          </a:effectLst>
        </p:spPr>
      </p:pic>
      <p:sp>
        <p:nvSpPr>
          <p:cNvPr id="35" name="TextBox 34">
            <a:extLst>
              <a:ext uri="{FF2B5EF4-FFF2-40B4-BE49-F238E27FC236}">
                <a16:creationId xmlns:a16="http://schemas.microsoft.com/office/drawing/2014/main" id="{5AEA0E5D-2C17-D92E-F0A9-0277A7E9869C}"/>
              </a:ext>
            </a:extLst>
          </p:cNvPr>
          <p:cNvSpPr txBox="1"/>
          <p:nvPr/>
        </p:nvSpPr>
        <p:spPr>
          <a:xfrm>
            <a:off x="2350989" y="2823269"/>
            <a:ext cx="2678006" cy="369332"/>
          </a:xfrm>
          <a:prstGeom prst="rect">
            <a:avLst/>
          </a:prstGeom>
          <a:noFill/>
        </p:spPr>
        <p:txBody>
          <a:bodyPr wrap="square">
            <a:spAutoFit/>
          </a:bodyPr>
          <a:lstStyle/>
          <a:p>
            <a:r>
              <a:rPr lang="en-GB"/>
              <a:t>Lesion at T6 or above </a:t>
            </a:r>
            <a:endParaRPr lang="en-SE"/>
          </a:p>
        </p:txBody>
      </p:sp>
      <p:sp>
        <p:nvSpPr>
          <p:cNvPr id="33" name="TextBox 32">
            <a:extLst>
              <a:ext uri="{FF2B5EF4-FFF2-40B4-BE49-F238E27FC236}">
                <a16:creationId xmlns:a16="http://schemas.microsoft.com/office/drawing/2014/main" id="{D304CD1D-9D19-69E4-C21A-BB0F524EDD18}"/>
              </a:ext>
            </a:extLst>
          </p:cNvPr>
          <p:cNvSpPr txBox="1"/>
          <p:nvPr/>
        </p:nvSpPr>
        <p:spPr>
          <a:xfrm>
            <a:off x="2381463" y="3252975"/>
            <a:ext cx="2068755" cy="369332"/>
          </a:xfrm>
          <a:prstGeom prst="rect">
            <a:avLst/>
          </a:prstGeom>
          <a:noFill/>
        </p:spPr>
        <p:txBody>
          <a:bodyPr wrap="square">
            <a:spAutoFit/>
          </a:bodyPr>
          <a:lstStyle/>
          <a:p>
            <a:r>
              <a:rPr lang="en-GB"/>
              <a:t>Pale skin - Below T6</a:t>
            </a:r>
            <a:endParaRPr lang="en-SE"/>
          </a:p>
        </p:txBody>
      </p:sp>
      <p:sp>
        <p:nvSpPr>
          <p:cNvPr id="39" name="TextBox 38">
            <a:extLst>
              <a:ext uri="{FF2B5EF4-FFF2-40B4-BE49-F238E27FC236}">
                <a16:creationId xmlns:a16="http://schemas.microsoft.com/office/drawing/2014/main" id="{13AABB19-1F49-0F80-A458-A8DB0F5C4FD4}"/>
              </a:ext>
            </a:extLst>
          </p:cNvPr>
          <p:cNvSpPr txBox="1"/>
          <p:nvPr/>
        </p:nvSpPr>
        <p:spPr>
          <a:xfrm>
            <a:off x="6664029" y="1439476"/>
            <a:ext cx="1491692" cy="369332"/>
          </a:xfrm>
          <a:prstGeom prst="rect">
            <a:avLst/>
          </a:prstGeom>
          <a:noFill/>
        </p:spPr>
        <p:txBody>
          <a:bodyPr wrap="square">
            <a:spAutoFit/>
          </a:bodyPr>
          <a:lstStyle/>
          <a:p>
            <a:r>
              <a:rPr lang="en-GB"/>
              <a:t>May sweat</a:t>
            </a:r>
            <a:endParaRPr lang="en-SE"/>
          </a:p>
        </p:txBody>
      </p:sp>
      <p:sp>
        <p:nvSpPr>
          <p:cNvPr id="41" name="TextBox 40">
            <a:extLst>
              <a:ext uri="{FF2B5EF4-FFF2-40B4-BE49-F238E27FC236}">
                <a16:creationId xmlns:a16="http://schemas.microsoft.com/office/drawing/2014/main" id="{97C3411E-F5F3-6ACE-6797-8CEE42977473}"/>
              </a:ext>
            </a:extLst>
          </p:cNvPr>
          <p:cNvSpPr txBox="1"/>
          <p:nvPr/>
        </p:nvSpPr>
        <p:spPr>
          <a:xfrm>
            <a:off x="7835163" y="2302429"/>
            <a:ext cx="3517356" cy="369332"/>
          </a:xfrm>
          <a:prstGeom prst="rect">
            <a:avLst/>
          </a:prstGeom>
          <a:noFill/>
        </p:spPr>
        <p:txBody>
          <a:bodyPr wrap="square">
            <a:spAutoFit/>
          </a:bodyPr>
          <a:lstStyle/>
          <a:p>
            <a:r>
              <a:rPr lang="en-GB"/>
              <a:t>Slow pulse rate (Bradycardia)</a:t>
            </a:r>
            <a:endParaRPr lang="en-SE"/>
          </a:p>
        </p:txBody>
      </p:sp>
      <p:cxnSp>
        <p:nvCxnSpPr>
          <p:cNvPr id="36" name="Above T6 line">
            <a:extLst>
              <a:ext uri="{FF2B5EF4-FFF2-40B4-BE49-F238E27FC236}">
                <a16:creationId xmlns:a16="http://schemas.microsoft.com/office/drawing/2014/main" id="{B8E6F6D8-389E-020B-5D11-E01481F5FBC7}"/>
              </a:ext>
            </a:extLst>
          </p:cNvPr>
          <p:cNvCxnSpPr>
            <a:cxnSpLocks/>
          </p:cNvCxnSpPr>
          <p:nvPr/>
        </p:nvCxnSpPr>
        <p:spPr>
          <a:xfrm flipV="1">
            <a:off x="1809455" y="3148207"/>
            <a:ext cx="9010945" cy="63564"/>
          </a:xfrm>
          <a:prstGeom prst="line">
            <a:avLst/>
          </a:prstGeom>
          <a:ln w="19050">
            <a:solidFill>
              <a:srgbClr val="000000"/>
            </a:solidFill>
          </a:ln>
          <a:effectLst>
            <a:glow rad="76200">
              <a:schemeClr val="accent1">
                <a:satMod val="175000"/>
                <a:alpha val="25000"/>
              </a:schemeClr>
            </a:glow>
          </a:effectLst>
        </p:spPr>
        <p:style>
          <a:lnRef idx="1">
            <a:schemeClr val="accent1"/>
          </a:lnRef>
          <a:fillRef idx="0">
            <a:schemeClr val="accent1"/>
          </a:fillRef>
          <a:effectRef idx="0">
            <a:schemeClr val="accent1"/>
          </a:effectRef>
          <a:fontRef idx="minor">
            <a:schemeClr val="tx1"/>
          </a:fontRef>
        </p:style>
      </p:cxnSp>
      <p:pic>
        <p:nvPicPr>
          <p:cNvPr id="51" name="Graphic 50">
            <a:extLst>
              <a:ext uri="{FF2B5EF4-FFF2-40B4-BE49-F238E27FC236}">
                <a16:creationId xmlns:a16="http://schemas.microsoft.com/office/drawing/2014/main" id="{C173ED37-6673-3E4B-3E1F-2C8A4E7557F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873465">
            <a:off x="5517557" y="1450031"/>
            <a:ext cx="266561" cy="382097"/>
          </a:xfrm>
          <a:prstGeom prst="rect">
            <a:avLst/>
          </a:prstGeom>
          <a:effectLst>
            <a:outerShdw blurRad="50800" dist="38100" dir="2700000" algn="tl" rotWithShape="0">
              <a:prstClr val="black">
                <a:alpha val="40000"/>
              </a:prstClr>
            </a:outerShdw>
          </a:effectLst>
        </p:spPr>
      </p:pic>
      <p:sp>
        <p:nvSpPr>
          <p:cNvPr id="54" name="TextBox 53">
            <a:extLst>
              <a:ext uri="{FF2B5EF4-FFF2-40B4-BE49-F238E27FC236}">
                <a16:creationId xmlns:a16="http://schemas.microsoft.com/office/drawing/2014/main" id="{3453A9D0-CADF-4451-6050-25ED35C589A6}"/>
              </a:ext>
            </a:extLst>
          </p:cNvPr>
          <p:cNvSpPr txBox="1"/>
          <p:nvPr/>
        </p:nvSpPr>
        <p:spPr>
          <a:xfrm>
            <a:off x="7835163" y="2674836"/>
            <a:ext cx="3141437" cy="369332"/>
          </a:xfrm>
          <a:prstGeom prst="rect">
            <a:avLst/>
          </a:prstGeom>
          <a:noFill/>
        </p:spPr>
        <p:txBody>
          <a:bodyPr wrap="square">
            <a:spAutoFit/>
          </a:bodyPr>
          <a:lstStyle/>
          <a:p>
            <a:r>
              <a:rPr lang="en-GB"/>
              <a:t>May complain of a tight chest</a:t>
            </a:r>
            <a:endParaRPr lang="en-SE"/>
          </a:p>
        </p:txBody>
      </p:sp>
      <p:grpSp>
        <p:nvGrpSpPr>
          <p:cNvPr id="94" name="Graphic 56">
            <a:extLst>
              <a:ext uri="{FF2B5EF4-FFF2-40B4-BE49-F238E27FC236}">
                <a16:creationId xmlns:a16="http://schemas.microsoft.com/office/drawing/2014/main" id="{7FB856D9-BE2C-1E3B-4F9F-A3AB6E33CFE2}"/>
              </a:ext>
            </a:extLst>
          </p:cNvPr>
          <p:cNvGrpSpPr/>
          <p:nvPr/>
        </p:nvGrpSpPr>
        <p:grpSpPr>
          <a:xfrm>
            <a:off x="8143193" y="1606929"/>
            <a:ext cx="2211043" cy="695538"/>
            <a:chOff x="8794461" y="3607497"/>
            <a:chExt cx="578044" cy="181838"/>
          </a:xfrm>
          <a:solidFill>
            <a:schemeClr val="tx2"/>
          </a:solidFill>
        </p:grpSpPr>
        <p:sp>
          <p:nvSpPr>
            <p:cNvPr id="95" name="Free-form: Shape 94">
              <a:extLst>
                <a:ext uri="{FF2B5EF4-FFF2-40B4-BE49-F238E27FC236}">
                  <a16:creationId xmlns:a16="http://schemas.microsoft.com/office/drawing/2014/main" id="{7F42AC94-C012-7A0B-F96B-1DD47A133FC5}"/>
                </a:ext>
              </a:extLst>
            </p:cNvPr>
            <p:cNvSpPr/>
            <p:nvPr/>
          </p:nvSpPr>
          <p:spPr>
            <a:xfrm>
              <a:off x="8794461" y="3607507"/>
              <a:ext cx="289032" cy="181828"/>
            </a:xfrm>
            <a:custGeom>
              <a:avLst/>
              <a:gdLst>
                <a:gd name="connsiteX0" fmla="*/ 115232 w 289032"/>
                <a:gd name="connsiteY0" fmla="*/ 181818 h 181828"/>
                <a:gd name="connsiteX1" fmla="*/ 109322 w 289032"/>
                <a:gd name="connsiteY1" fmla="*/ 170227 h 181828"/>
                <a:gd name="connsiteX2" fmla="*/ 105506 w 289032"/>
                <a:gd name="connsiteY2" fmla="*/ 145986 h 181828"/>
                <a:gd name="connsiteX3" fmla="*/ 97056 w 289032"/>
                <a:gd name="connsiteY3" fmla="*/ 76084 h 181828"/>
                <a:gd name="connsiteX4" fmla="*/ 89964 w 289032"/>
                <a:gd name="connsiteY4" fmla="*/ 17535 h 181828"/>
                <a:gd name="connsiteX5" fmla="*/ 85040 w 289032"/>
                <a:gd name="connsiteY5" fmla="*/ 56353 h 181828"/>
                <a:gd name="connsiteX6" fmla="*/ 78425 w 289032"/>
                <a:gd name="connsiteY6" fmla="*/ 107676 h 181828"/>
                <a:gd name="connsiteX7" fmla="*/ 69446 w 289032"/>
                <a:gd name="connsiteY7" fmla="*/ 134871 h 181828"/>
                <a:gd name="connsiteX8" fmla="*/ 51436 w 289032"/>
                <a:gd name="connsiteY8" fmla="*/ 105840 h 181828"/>
                <a:gd name="connsiteX9" fmla="*/ 45786 w 289032"/>
                <a:gd name="connsiteY9" fmla="*/ 93202 h 181828"/>
                <a:gd name="connsiteX10" fmla="*/ 42675 w 289032"/>
                <a:gd name="connsiteY10" fmla="*/ 98552 h 181828"/>
                <a:gd name="connsiteX11" fmla="*/ 26978 w 289032"/>
                <a:gd name="connsiteY11" fmla="*/ 118116 h 181828"/>
                <a:gd name="connsiteX12" fmla="*/ 26148 w 289032"/>
                <a:gd name="connsiteY12" fmla="*/ 118458 h 181828"/>
                <a:gd name="connsiteX13" fmla="*/ 0 w 289032"/>
                <a:gd name="connsiteY13" fmla="*/ 122523 h 181828"/>
                <a:gd name="connsiteX14" fmla="*/ 0 w 289032"/>
                <a:gd name="connsiteY14" fmla="*/ 116426 h 181828"/>
                <a:gd name="connsiteX15" fmla="*/ 23805 w 289032"/>
                <a:gd name="connsiteY15" fmla="*/ 112829 h 181828"/>
                <a:gd name="connsiteX16" fmla="*/ 24666 w 289032"/>
                <a:gd name="connsiteY16" fmla="*/ 112476 h 181828"/>
                <a:gd name="connsiteX17" fmla="*/ 37356 w 289032"/>
                <a:gd name="connsiteY17" fmla="*/ 95566 h 181828"/>
                <a:gd name="connsiteX18" fmla="*/ 46055 w 289032"/>
                <a:gd name="connsiteY18" fmla="*/ 85446 h 181828"/>
                <a:gd name="connsiteX19" fmla="*/ 57025 w 289032"/>
                <a:gd name="connsiteY19" fmla="*/ 103435 h 181828"/>
                <a:gd name="connsiteX20" fmla="*/ 68533 w 289032"/>
                <a:gd name="connsiteY20" fmla="*/ 127302 h 181828"/>
                <a:gd name="connsiteX21" fmla="*/ 78964 w 289032"/>
                <a:gd name="connsiteY21" fmla="*/ 55617 h 181828"/>
                <a:gd name="connsiteX22" fmla="*/ 83609 w 289032"/>
                <a:gd name="connsiteY22" fmla="*/ 18769 h 181828"/>
                <a:gd name="connsiteX23" fmla="*/ 89519 w 289032"/>
                <a:gd name="connsiteY23" fmla="*/ 44 h 181828"/>
                <a:gd name="connsiteX24" fmla="*/ 91976 w 289032"/>
                <a:gd name="connsiteY24" fmla="*/ 656 h 181828"/>
                <a:gd name="connsiteX25" fmla="*/ 103090 w 289032"/>
                <a:gd name="connsiteY25" fmla="*/ 75389 h 181828"/>
                <a:gd name="connsiteX26" fmla="*/ 115688 w 289032"/>
                <a:gd name="connsiteY26" fmla="*/ 171305 h 181828"/>
                <a:gd name="connsiteX27" fmla="*/ 122396 w 289032"/>
                <a:gd name="connsiteY27" fmla="*/ 138873 h 181828"/>
                <a:gd name="connsiteX28" fmla="*/ 138000 w 289032"/>
                <a:gd name="connsiteY28" fmla="*/ 89272 h 181828"/>
                <a:gd name="connsiteX29" fmla="*/ 138270 w 289032"/>
                <a:gd name="connsiteY29" fmla="*/ 89272 h 181828"/>
                <a:gd name="connsiteX30" fmla="*/ 149312 w 289032"/>
                <a:gd name="connsiteY30" fmla="*/ 99640 h 181828"/>
                <a:gd name="connsiteX31" fmla="*/ 191945 w 289032"/>
                <a:gd name="connsiteY31" fmla="*/ 129480 h 181828"/>
                <a:gd name="connsiteX32" fmla="*/ 192070 w 289032"/>
                <a:gd name="connsiteY32" fmla="*/ 129480 h 181828"/>
                <a:gd name="connsiteX33" fmla="*/ 236808 w 289032"/>
                <a:gd name="connsiteY33" fmla="*/ 111367 h 181828"/>
                <a:gd name="connsiteX34" fmla="*/ 251179 w 289032"/>
                <a:gd name="connsiteY34" fmla="*/ 103694 h 181828"/>
                <a:gd name="connsiteX35" fmla="*/ 264585 w 289032"/>
                <a:gd name="connsiteY35" fmla="*/ 109936 h 181828"/>
                <a:gd name="connsiteX36" fmla="*/ 278364 w 289032"/>
                <a:gd name="connsiteY36" fmla="*/ 116281 h 181828"/>
                <a:gd name="connsiteX37" fmla="*/ 285373 w 289032"/>
                <a:gd name="connsiteY37" fmla="*/ 116312 h 181828"/>
                <a:gd name="connsiteX38" fmla="*/ 288058 w 289032"/>
                <a:gd name="connsiteY38" fmla="*/ 116292 h 181828"/>
                <a:gd name="connsiteX39" fmla="*/ 288960 w 289032"/>
                <a:gd name="connsiteY39" fmla="*/ 116292 h 181828"/>
                <a:gd name="connsiteX40" fmla="*/ 289033 w 289032"/>
                <a:gd name="connsiteY40" fmla="*/ 122378 h 181828"/>
                <a:gd name="connsiteX41" fmla="*/ 288131 w 289032"/>
                <a:gd name="connsiteY41" fmla="*/ 122378 h 181828"/>
                <a:gd name="connsiteX42" fmla="*/ 285217 w 289032"/>
                <a:gd name="connsiteY42" fmla="*/ 122409 h 181828"/>
                <a:gd name="connsiteX43" fmla="*/ 278374 w 289032"/>
                <a:gd name="connsiteY43" fmla="*/ 122378 h 181828"/>
                <a:gd name="connsiteX44" fmla="*/ 260883 w 289032"/>
                <a:gd name="connsiteY44" fmla="*/ 114778 h 181828"/>
                <a:gd name="connsiteX45" fmla="*/ 251189 w 289032"/>
                <a:gd name="connsiteY45" fmla="*/ 109801 h 181828"/>
                <a:gd name="connsiteX46" fmla="*/ 240479 w 289032"/>
                <a:gd name="connsiteY46" fmla="*/ 116240 h 181828"/>
                <a:gd name="connsiteX47" fmla="*/ 192091 w 289032"/>
                <a:gd name="connsiteY47" fmla="*/ 135576 h 181828"/>
                <a:gd name="connsiteX48" fmla="*/ 191945 w 289032"/>
                <a:gd name="connsiteY48" fmla="*/ 135576 h 181828"/>
                <a:gd name="connsiteX49" fmla="*/ 144366 w 289032"/>
                <a:gd name="connsiteY49" fmla="*/ 103217 h 181828"/>
                <a:gd name="connsiteX50" fmla="*/ 138622 w 289032"/>
                <a:gd name="connsiteY50" fmla="*/ 95887 h 181828"/>
                <a:gd name="connsiteX51" fmla="*/ 128389 w 289032"/>
                <a:gd name="connsiteY51" fmla="*/ 139983 h 181828"/>
                <a:gd name="connsiteX52" fmla="*/ 115626 w 289032"/>
                <a:gd name="connsiteY52" fmla="*/ 181808 h 181828"/>
                <a:gd name="connsiteX53" fmla="*/ 115201 w 289032"/>
                <a:gd name="connsiteY53" fmla="*/ 181829 h 18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9032" h="181828">
                  <a:moveTo>
                    <a:pt x="115232" y="181818"/>
                  </a:moveTo>
                  <a:cubicBezTo>
                    <a:pt x="111862" y="181818"/>
                    <a:pt x="110732" y="177381"/>
                    <a:pt x="109322" y="170227"/>
                  </a:cubicBezTo>
                  <a:cubicBezTo>
                    <a:pt x="108223" y="164669"/>
                    <a:pt x="106979" y="156738"/>
                    <a:pt x="105506" y="145986"/>
                  </a:cubicBezTo>
                  <a:cubicBezTo>
                    <a:pt x="102811" y="126214"/>
                    <a:pt x="99887" y="100729"/>
                    <a:pt x="97056" y="76084"/>
                  </a:cubicBezTo>
                  <a:cubicBezTo>
                    <a:pt x="94620" y="54788"/>
                    <a:pt x="91955" y="31594"/>
                    <a:pt x="89964" y="17535"/>
                  </a:cubicBezTo>
                  <a:cubicBezTo>
                    <a:pt x="88482" y="27799"/>
                    <a:pt x="86688" y="42626"/>
                    <a:pt x="85040" y="56353"/>
                  </a:cubicBezTo>
                  <a:cubicBezTo>
                    <a:pt x="82862" y="74425"/>
                    <a:pt x="80612" y="93119"/>
                    <a:pt x="78425" y="107676"/>
                  </a:cubicBezTo>
                  <a:cubicBezTo>
                    <a:pt x="74713" y="132414"/>
                    <a:pt x="72930" y="134871"/>
                    <a:pt x="69446" y="134871"/>
                  </a:cubicBezTo>
                  <a:cubicBezTo>
                    <a:pt x="64666" y="134871"/>
                    <a:pt x="60757" y="127624"/>
                    <a:pt x="51436" y="105840"/>
                  </a:cubicBezTo>
                  <a:cubicBezTo>
                    <a:pt x="49539" y="101413"/>
                    <a:pt x="47310" y="96188"/>
                    <a:pt x="45786" y="93202"/>
                  </a:cubicBezTo>
                  <a:cubicBezTo>
                    <a:pt x="44842" y="94705"/>
                    <a:pt x="43691" y="96758"/>
                    <a:pt x="42675" y="98552"/>
                  </a:cubicBezTo>
                  <a:cubicBezTo>
                    <a:pt x="38404" y="106152"/>
                    <a:pt x="33095" y="115607"/>
                    <a:pt x="26978" y="118116"/>
                  </a:cubicBezTo>
                  <a:lnTo>
                    <a:pt x="26148" y="118458"/>
                  </a:lnTo>
                  <a:cubicBezTo>
                    <a:pt x="21348" y="120460"/>
                    <a:pt x="16371" y="122523"/>
                    <a:pt x="0" y="122523"/>
                  </a:cubicBezTo>
                  <a:lnTo>
                    <a:pt x="0" y="116426"/>
                  </a:lnTo>
                  <a:cubicBezTo>
                    <a:pt x="15158" y="116426"/>
                    <a:pt x="19554" y="114602"/>
                    <a:pt x="23805" y="112829"/>
                  </a:cubicBezTo>
                  <a:lnTo>
                    <a:pt x="24666" y="112476"/>
                  </a:lnTo>
                  <a:cubicBezTo>
                    <a:pt x="28813" y="110776"/>
                    <a:pt x="33956" y="101621"/>
                    <a:pt x="37356" y="95566"/>
                  </a:cubicBezTo>
                  <a:cubicBezTo>
                    <a:pt x="41265" y="88619"/>
                    <a:pt x="43038" y="85446"/>
                    <a:pt x="46055" y="85446"/>
                  </a:cubicBezTo>
                  <a:cubicBezTo>
                    <a:pt x="49072" y="85446"/>
                    <a:pt x="50400" y="87935"/>
                    <a:pt x="57025" y="103435"/>
                  </a:cubicBezTo>
                  <a:cubicBezTo>
                    <a:pt x="60052" y="110527"/>
                    <a:pt x="65309" y="122803"/>
                    <a:pt x="68533" y="127302"/>
                  </a:cubicBezTo>
                  <a:cubicBezTo>
                    <a:pt x="71530" y="117308"/>
                    <a:pt x="75936" y="80677"/>
                    <a:pt x="78964" y="55617"/>
                  </a:cubicBezTo>
                  <a:cubicBezTo>
                    <a:pt x="80643" y="41682"/>
                    <a:pt x="82230" y="28515"/>
                    <a:pt x="83609" y="18769"/>
                  </a:cubicBezTo>
                  <a:cubicBezTo>
                    <a:pt x="86076" y="1361"/>
                    <a:pt x="86927" y="469"/>
                    <a:pt x="89519" y="44"/>
                  </a:cubicBezTo>
                  <a:cubicBezTo>
                    <a:pt x="90379" y="-101"/>
                    <a:pt x="91260" y="116"/>
                    <a:pt x="91976" y="656"/>
                  </a:cubicBezTo>
                  <a:cubicBezTo>
                    <a:pt x="94309" y="2418"/>
                    <a:pt x="95439" y="8587"/>
                    <a:pt x="103090" y="75389"/>
                  </a:cubicBezTo>
                  <a:cubicBezTo>
                    <a:pt x="106844" y="108121"/>
                    <a:pt x="112235" y="155151"/>
                    <a:pt x="115688" y="171305"/>
                  </a:cubicBezTo>
                  <a:cubicBezTo>
                    <a:pt x="117782" y="163840"/>
                    <a:pt x="120364" y="149843"/>
                    <a:pt x="122396" y="138873"/>
                  </a:cubicBezTo>
                  <a:cubicBezTo>
                    <a:pt x="129560" y="100117"/>
                    <a:pt x="132308" y="89573"/>
                    <a:pt x="138000" y="89272"/>
                  </a:cubicBezTo>
                  <a:cubicBezTo>
                    <a:pt x="138093" y="89272"/>
                    <a:pt x="138176" y="89272"/>
                    <a:pt x="138270" y="89272"/>
                  </a:cubicBezTo>
                  <a:cubicBezTo>
                    <a:pt x="141795" y="89272"/>
                    <a:pt x="144501" y="93005"/>
                    <a:pt x="149312" y="99640"/>
                  </a:cubicBezTo>
                  <a:cubicBezTo>
                    <a:pt x="157928" y="111522"/>
                    <a:pt x="170929" y="129480"/>
                    <a:pt x="191945" y="129480"/>
                  </a:cubicBezTo>
                  <a:cubicBezTo>
                    <a:pt x="191987" y="129480"/>
                    <a:pt x="192028" y="129480"/>
                    <a:pt x="192070" y="129480"/>
                  </a:cubicBezTo>
                  <a:cubicBezTo>
                    <a:pt x="212806" y="129407"/>
                    <a:pt x="226679" y="118977"/>
                    <a:pt x="236808" y="111367"/>
                  </a:cubicBezTo>
                  <a:cubicBezTo>
                    <a:pt x="242729" y="106919"/>
                    <a:pt x="247011" y="103694"/>
                    <a:pt x="251179" y="103694"/>
                  </a:cubicBezTo>
                  <a:cubicBezTo>
                    <a:pt x="256456" y="103694"/>
                    <a:pt x="260593" y="106867"/>
                    <a:pt x="264585" y="109936"/>
                  </a:cubicBezTo>
                  <a:cubicBezTo>
                    <a:pt x="268836" y="113202"/>
                    <a:pt x="272848" y="116281"/>
                    <a:pt x="278364" y="116281"/>
                  </a:cubicBezTo>
                  <a:cubicBezTo>
                    <a:pt x="283880" y="116281"/>
                    <a:pt x="284969" y="116302"/>
                    <a:pt x="285373" y="116312"/>
                  </a:cubicBezTo>
                  <a:cubicBezTo>
                    <a:pt x="285580" y="116312"/>
                    <a:pt x="286472" y="116305"/>
                    <a:pt x="288058" y="116292"/>
                  </a:cubicBezTo>
                  <a:lnTo>
                    <a:pt x="288960" y="116292"/>
                  </a:lnTo>
                  <a:cubicBezTo>
                    <a:pt x="288960" y="116292"/>
                    <a:pt x="289033" y="122378"/>
                    <a:pt x="289033" y="122378"/>
                  </a:cubicBezTo>
                  <a:lnTo>
                    <a:pt x="288131" y="122378"/>
                  </a:lnTo>
                  <a:cubicBezTo>
                    <a:pt x="286410" y="122406"/>
                    <a:pt x="285435" y="122416"/>
                    <a:pt x="285217" y="122409"/>
                  </a:cubicBezTo>
                  <a:cubicBezTo>
                    <a:pt x="284865" y="122409"/>
                    <a:pt x="284056" y="122378"/>
                    <a:pt x="278374" y="122378"/>
                  </a:cubicBezTo>
                  <a:cubicBezTo>
                    <a:pt x="270785" y="122378"/>
                    <a:pt x="265528" y="118334"/>
                    <a:pt x="260883" y="114778"/>
                  </a:cubicBezTo>
                  <a:cubicBezTo>
                    <a:pt x="257400" y="112103"/>
                    <a:pt x="254393" y="109801"/>
                    <a:pt x="251189" y="109801"/>
                  </a:cubicBezTo>
                  <a:cubicBezTo>
                    <a:pt x="249053" y="109801"/>
                    <a:pt x="244885" y="112932"/>
                    <a:pt x="240479" y="116240"/>
                  </a:cubicBezTo>
                  <a:cubicBezTo>
                    <a:pt x="230277" y="123912"/>
                    <a:pt x="214849" y="135504"/>
                    <a:pt x="192091" y="135576"/>
                  </a:cubicBezTo>
                  <a:lnTo>
                    <a:pt x="191945" y="135576"/>
                  </a:lnTo>
                  <a:cubicBezTo>
                    <a:pt x="167808" y="135576"/>
                    <a:pt x="153148" y="115327"/>
                    <a:pt x="144366" y="103217"/>
                  </a:cubicBezTo>
                  <a:cubicBezTo>
                    <a:pt x="142396" y="100501"/>
                    <a:pt x="140043" y="97245"/>
                    <a:pt x="138622" y="95887"/>
                  </a:cubicBezTo>
                  <a:cubicBezTo>
                    <a:pt x="135553" y="101195"/>
                    <a:pt x="131281" y="124327"/>
                    <a:pt x="128389" y="139983"/>
                  </a:cubicBezTo>
                  <a:cubicBezTo>
                    <a:pt x="121826" y="175494"/>
                    <a:pt x="120032" y="181352"/>
                    <a:pt x="115626" y="181808"/>
                  </a:cubicBezTo>
                  <a:cubicBezTo>
                    <a:pt x="115480" y="181818"/>
                    <a:pt x="115335" y="181829"/>
                    <a:pt x="115201" y="181829"/>
                  </a:cubicBezTo>
                  <a:close/>
                </a:path>
              </a:pathLst>
            </a:custGeom>
            <a:grpFill/>
            <a:ln w="0" cap="flat">
              <a:noFill/>
              <a:prstDash val="solid"/>
              <a:miter/>
            </a:ln>
          </p:spPr>
          <p:txBody>
            <a:bodyPr rtlCol="0" anchor="ctr"/>
            <a:lstStyle/>
            <a:p>
              <a:endParaRPr lang="en-SE"/>
            </a:p>
          </p:txBody>
        </p:sp>
        <p:sp>
          <p:nvSpPr>
            <p:cNvPr id="96" name="Free-form: Shape 95">
              <a:extLst>
                <a:ext uri="{FF2B5EF4-FFF2-40B4-BE49-F238E27FC236}">
                  <a16:creationId xmlns:a16="http://schemas.microsoft.com/office/drawing/2014/main" id="{BDC1FB0B-C2E9-FAE8-B7A8-807383227968}"/>
                </a:ext>
              </a:extLst>
            </p:cNvPr>
            <p:cNvSpPr/>
            <p:nvPr/>
          </p:nvSpPr>
          <p:spPr>
            <a:xfrm>
              <a:off x="9083473" y="3607497"/>
              <a:ext cx="289032" cy="181828"/>
            </a:xfrm>
            <a:custGeom>
              <a:avLst/>
              <a:gdLst>
                <a:gd name="connsiteX0" fmla="*/ 115232 w 289032"/>
                <a:gd name="connsiteY0" fmla="*/ 181829 h 181828"/>
                <a:gd name="connsiteX1" fmla="*/ 109322 w 289032"/>
                <a:gd name="connsiteY1" fmla="*/ 170237 h 181828"/>
                <a:gd name="connsiteX2" fmla="*/ 105506 w 289032"/>
                <a:gd name="connsiteY2" fmla="*/ 145996 h 181828"/>
                <a:gd name="connsiteX3" fmla="*/ 97056 w 289032"/>
                <a:gd name="connsiteY3" fmla="*/ 76094 h 181828"/>
                <a:gd name="connsiteX4" fmla="*/ 89964 w 289032"/>
                <a:gd name="connsiteY4" fmla="*/ 17545 h 181828"/>
                <a:gd name="connsiteX5" fmla="*/ 85040 w 289032"/>
                <a:gd name="connsiteY5" fmla="*/ 56353 h 181828"/>
                <a:gd name="connsiteX6" fmla="*/ 78425 w 289032"/>
                <a:gd name="connsiteY6" fmla="*/ 107686 h 181828"/>
                <a:gd name="connsiteX7" fmla="*/ 69446 w 289032"/>
                <a:gd name="connsiteY7" fmla="*/ 134882 h 181828"/>
                <a:gd name="connsiteX8" fmla="*/ 51436 w 289032"/>
                <a:gd name="connsiteY8" fmla="*/ 105851 h 181828"/>
                <a:gd name="connsiteX9" fmla="*/ 45786 w 289032"/>
                <a:gd name="connsiteY9" fmla="*/ 93212 h 181828"/>
                <a:gd name="connsiteX10" fmla="*/ 42675 w 289032"/>
                <a:gd name="connsiteY10" fmla="*/ 98562 h 181828"/>
                <a:gd name="connsiteX11" fmla="*/ 26978 w 289032"/>
                <a:gd name="connsiteY11" fmla="*/ 118127 h 181828"/>
                <a:gd name="connsiteX12" fmla="*/ 26148 w 289032"/>
                <a:gd name="connsiteY12" fmla="*/ 118469 h 181828"/>
                <a:gd name="connsiteX13" fmla="*/ 0 w 289032"/>
                <a:gd name="connsiteY13" fmla="*/ 122533 h 181828"/>
                <a:gd name="connsiteX14" fmla="*/ 0 w 289032"/>
                <a:gd name="connsiteY14" fmla="*/ 116437 h 181828"/>
                <a:gd name="connsiteX15" fmla="*/ 23805 w 289032"/>
                <a:gd name="connsiteY15" fmla="*/ 112839 h 181828"/>
                <a:gd name="connsiteX16" fmla="*/ 24666 w 289032"/>
                <a:gd name="connsiteY16" fmla="*/ 112486 h 181828"/>
                <a:gd name="connsiteX17" fmla="*/ 37356 w 289032"/>
                <a:gd name="connsiteY17" fmla="*/ 95576 h 181828"/>
                <a:gd name="connsiteX18" fmla="*/ 46055 w 289032"/>
                <a:gd name="connsiteY18" fmla="*/ 85457 h 181828"/>
                <a:gd name="connsiteX19" fmla="*/ 57025 w 289032"/>
                <a:gd name="connsiteY19" fmla="*/ 103445 h 181828"/>
                <a:gd name="connsiteX20" fmla="*/ 68533 w 289032"/>
                <a:gd name="connsiteY20" fmla="*/ 127313 h 181828"/>
                <a:gd name="connsiteX21" fmla="*/ 78964 w 289032"/>
                <a:gd name="connsiteY21" fmla="*/ 55617 h 181828"/>
                <a:gd name="connsiteX22" fmla="*/ 83609 w 289032"/>
                <a:gd name="connsiteY22" fmla="*/ 18769 h 181828"/>
                <a:gd name="connsiteX23" fmla="*/ 89519 w 289032"/>
                <a:gd name="connsiteY23" fmla="*/ 44 h 181828"/>
                <a:gd name="connsiteX24" fmla="*/ 91976 w 289032"/>
                <a:gd name="connsiteY24" fmla="*/ 656 h 181828"/>
                <a:gd name="connsiteX25" fmla="*/ 103090 w 289032"/>
                <a:gd name="connsiteY25" fmla="*/ 75389 h 181828"/>
                <a:gd name="connsiteX26" fmla="*/ 115688 w 289032"/>
                <a:gd name="connsiteY26" fmla="*/ 171305 h 181828"/>
                <a:gd name="connsiteX27" fmla="*/ 122396 w 289032"/>
                <a:gd name="connsiteY27" fmla="*/ 138873 h 181828"/>
                <a:gd name="connsiteX28" fmla="*/ 138000 w 289032"/>
                <a:gd name="connsiteY28" fmla="*/ 89272 h 181828"/>
                <a:gd name="connsiteX29" fmla="*/ 138270 w 289032"/>
                <a:gd name="connsiteY29" fmla="*/ 89272 h 181828"/>
                <a:gd name="connsiteX30" fmla="*/ 149312 w 289032"/>
                <a:gd name="connsiteY30" fmla="*/ 99640 h 181828"/>
                <a:gd name="connsiteX31" fmla="*/ 191946 w 289032"/>
                <a:gd name="connsiteY31" fmla="*/ 129480 h 181828"/>
                <a:gd name="connsiteX32" fmla="*/ 192070 w 289032"/>
                <a:gd name="connsiteY32" fmla="*/ 129480 h 181828"/>
                <a:gd name="connsiteX33" fmla="*/ 236808 w 289032"/>
                <a:gd name="connsiteY33" fmla="*/ 111367 h 181828"/>
                <a:gd name="connsiteX34" fmla="*/ 251179 w 289032"/>
                <a:gd name="connsiteY34" fmla="*/ 103694 h 181828"/>
                <a:gd name="connsiteX35" fmla="*/ 264585 w 289032"/>
                <a:gd name="connsiteY35" fmla="*/ 109936 h 181828"/>
                <a:gd name="connsiteX36" fmla="*/ 278364 w 289032"/>
                <a:gd name="connsiteY36" fmla="*/ 116281 h 181828"/>
                <a:gd name="connsiteX37" fmla="*/ 285373 w 289032"/>
                <a:gd name="connsiteY37" fmla="*/ 116312 h 181828"/>
                <a:gd name="connsiteX38" fmla="*/ 288058 w 289032"/>
                <a:gd name="connsiteY38" fmla="*/ 116292 h 181828"/>
                <a:gd name="connsiteX39" fmla="*/ 288960 w 289032"/>
                <a:gd name="connsiteY39" fmla="*/ 116292 h 181828"/>
                <a:gd name="connsiteX40" fmla="*/ 289033 w 289032"/>
                <a:gd name="connsiteY40" fmla="*/ 122378 h 181828"/>
                <a:gd name="connsiteX41" fmla="*/ 288131 w 289032"/>
                <a:gd name="connsiteY41" fmla="*/ 122378 h 181828"/>
                <a:gd name="connsiteX42" fmla="*/ 285217 w 289032"/>
                <a:gd name="connsiteY42" fmla="*/ 122409 h 181828"/>
                <a:gd name="connsiteX43" fmla="*/ 278374 w 289032"/>
                <a:gd name="connsiteY43" fmla="*/ 122378 h 181828"/>
                <a:gd name="connsiteX44" fmla="*/ 260883 w 289032"/>
                <a:gd name="connsiteY44" fmla="*/ 114778 h 181828"/>
                <a:gd name="connsiteX45" fmla="*/ 251189 w 289032"/>
                <a:gd name="connsiteY45" fmla="*/ 109801 h 181828"/>
                <a:gd name="connsiteX46" fmla="*/ 240479 w 289032"/>
                <a:gd name="connsiteY46" fmla="*/ 116240 h 181828"/>
                <a:gd name="connsiteX47" fmla="*/ 192091 w 289032"/>
                <a:gd name="connsiteY47" fmla="*/ 135576 h 181828"/>
                <a:gd name="connsiteX48" fmla="*/ 191946 w 289032"/>
                <a:gd name="connsiteY48" fmla="*/ 135576 h 181828"/>
                <a:gd name="connsiteX49" fmla="*/ 144377 w 289032"/>
                <a:gd name="connsiteY49" fmla="*/ 103217 h 181828"/>
                <a:gd name="connsiteX50" fmla="*/ 138633 w 289032"/>
                <a:gd name="connsiteY50" fmla="*/ 95887 h 181828"/>
                <a:gd name="connsiteX51" fmla="*/ 128389 w 289032"/>
                <a:gd name="connsiteY51" fmla="*/ 139983 h 181828"/>
                <a:gd name="connsiteX52" fmla="*/ 115626 w 289032"/>
                <a:gd name="connsiteY52" fmla="*/ 181808 h 181828"/>
                <a:gd name="connsiteX53" fmla="*/ 115201 w 289032"/>
                <a:gd name="connsiteY53" fmla="*/ 181829 h 18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9032" h="181828">
                  <a:moveTo>
                    <a:pt x="115232" y="181829"/>
                  </a:moveTo>
                  <a:cubicBezTo>
                    <a:pt x="111862" y="181829"/>
                    <a:pt x="110732" y="177391"/>
                    <a:pt x="109322" y="170237"/>
                  </a:cubicBezTo>
                  <a:cubicBezTo>
                    <a:pt x="108223" y="164680"/>
                    <a:pt x="106979" y="156748"/>
                    <a:pt x="105506" y="145996"/>
                  </a:cubicBezTo>
                  <a:cubicBezTo>
                    <a:pt x="102811" y="126224"/>
                    <a:pt x="99887" y="100739"/>
                    <a:pt x="97056" y="76094"/>
                  </a:cubicBezTo>
                  <a:cubicBezTo>
                    <a:pt x="94620" y="54798"/>
                    <a:pt x="91955" y="31605"/>
                    <a:pt x="89964" y="17545"/>
                  </a:cubicBezTo>
                  <a:cubicBezTo>
                    <a:pt x="88482" y="27810"/>
                    <a:pt x="86688" y="42636"/>
                    <a:pt x="85040" y="56353"/>
                  </a:cubicBezTo>
                  <a:cubicBezTo>
                    <a:pt x="82862" y="74425"/>
                    <a:pt x="80612" y="93119"/>
                    <a:pt x="78425" y="107686"/>
                  </a:cubicBezTo>
                  <a:cubicBezTo>
                    <a:pt x="74713" y="132424"/>
                    <a:pt x="72930" y="134882"/>
                    <a:pt x="69446" y="134882"/>
                  </a:cubicBezTo>
                  <a:cubicBezTo>
                    <a:pt x="64666" y="134882"/>
                    <a:pt x="60757" y="127634"/>
                    <a:pt x="51436" y="105851"/>
                  </a:cubicBezTo>
                  <a:cubicBezTo>
                    <a:pt x="49539" y="101424"/>
                    <a:pt x="47310" y="96198"/>
                    <a:pt x="45786" y="93212"/>
                  </a:cubicBezTo>
                  <a:cubicBezTo>
                    <a:pt x="44842" y="94715"/>
                    <a:pt x="43691" y="96768"/>
                    <a:pt x="42675" y="98562"/>
                  </a:cubicBezTo>
                  <a:cubicBezTo>
                    <a:pt x="38404" y="106162"/>
                    <a:pt x="33095" y="115618"/>
                    <a:pt x="26978" y="118127"/>
                  </a:cubicBezTo>
                  <a:lnTo>
                    <a:pt x="26148" y="118469"/>
                  </a:lnTo>
                  <a:cubicBezTo>
                    <a:pt x="21348" y="120470"/>
                    <a:pt x="16371" y="122533"/>
                    <a:pt x="0" y="122533"/>
                  </a:cubicBezTo>
                  <a:lnTo>
                    <a:pt x="0" y="116437"/>
                  </a:lnTo>
                  <a:cubicBezTo>
                    <a:pt x="15158" y="116437"/>
                    <a:pt x="19554" y="114612"/>
                    <a:pt x="23805" y="112839"/>
                  </a:cubicBezTo>
                  <a:lnTo>
                    <a:pt x="24666" y="112486"/>
                  </a:lnTo>
                  <a:cubicBezTo>
                    <a:pt x="28813" y="110786"/>
                    <a:pt x="33956" y="101631"/>
                    <a:pt x="37356" y="95576"/>
                  </a:cubicBezTo>
                  <a:cubicBezTo>
                    <a:pt x="41265" y="88629"/>
                    <a:pt x="43038" y="85457"/>
                    <a:pt x="46055" y="85457"/>
                  </a:cubicBezTo>
                  <a:cubicBezTo>
                    <a:pt x="49072" y="85457"/>
                    <a:pt x="50400" y="87945"/>
                    <a:pt x="57025" y="103445"/>
                  </a:cubicBezTo>
                  <a:cubicBezTo>
                    <a:pt x="60052" y="110537"/>
                    <a:pt x="65309" y="122813"/>
                    <a:pt x="68533" y="127313"/>
                  </a:cubicBezTo>
                  <a:cubicBezTo>
                    <a:pt x="71530" y="117318"/>
                    <a:pt x="75947" y="80677"/>
                    <a:pt x="78964" y="55617"/>
                  </a:cubicBezTo>
                  <a:cubicBezTo>
                    <a:pt x="80643" y="41682"/>
                    <a:pt x="82230" y="28525"/>
                    <a:pt x="83609" y="18769"/>
                  </a:cubicBezTo>
                  <a:cubicBezTo>
                    <a:pt x="86076" y="1371"/>
                    <a:pt x="86927" y="469"/>
                    <a:pt x="89519" y="44"/>
                  </a:cubicBezTo>
                  <a:cubicBezTo>
                    <a:pt x="90389" y="-101"/>
                    <a:pt x="91261" y="116"/>
                    <a:pt x="91976" y="656"/>
                  </a:cubicBezTo>
                  <a:cubicBezTo>
                    <a:pt x="94309" y="2418"/>
                    <a:pt x="95439" y="8587"/>
                    <a:pt x="103090" y="75389"/>
                  </a:cubicBezTo>
                  <a:cubicBezTo>
                    <a:pt x="106844" y="108121"/>
                    <a:pt x="112235" y="155151"/>
                    <a:pt x="115688" y="171305"/>
                  </a:cubicBezTo>
                  <a:cubicBezTo>
                    <a:pt x="117782" y="163840"/>
                    <a:pt x="120364" y="149843"/>
                    <a:pt x="122396" y="138873"/>
                  </a:cubicBezTo>
                  <a:cubicBezTo>
                    <a:pt x="129560" y="100117"/>
                    <a:pt x="132308" y="89573"/>
                    <a:pt x="138000" y="89272"/>
                  </a:cubicBezTo>
                  <a:cubicBezTo>
                    <a:pt x="138093" y="89272"/>
                    <a:pt x="138176" y="89272"/>
                    <a:pt x="138270" y="89272"/>
                  </a:cubicBezTo>
                  <a:cubicBezTo>
                    <a:pt x="141795" y="89272"/>
                    <a:pt x="144501" y="93005"/>
                    <a:pt x="149312" y="99640"/>
                  </a:cubicBezTo>
                  <a:cubicBezTo>
                    <a:pt x="157928" y="111522"/>
                    <a:pt x="170929" y="129480"/>
                    <a:pt x="191946" y="129480"/>
                  </a:cubicBezTo>
                  <a:cubicBezTo>
                    <a:pt x="191987" y="129480"/>
                    <a:pt x="192028" y="129480"/>
                    <a:pt x="192070" y="129480"/>
                  </a:cubicBezTo>
                  <a:cubicBezTo>
                    <a:pt x="212806" y="129407"/>
                    <a:pt x="226679" y="118977"/>
                    <a:pt x="236808" y="111367"/>
                  </a:cubicBezTo>
                  <a:cubicBezTo>
                    <a:pt x="242729" y="106919"/>
                    <a:pt x="247011" y="103694"/>
                    <a:pt x="251179" y="103694"/>
                  </a:cubicBezTo>
                  <a:cubicBezTo>
                    <a:pt x="256456" y="103694"/>
                    <a:pt x="260593" y="106867"/>
                    <a:pt x="264585" y="109936"/>
                  </a:cubicBezTo>
                  <a:cubicBezTo>
                    <a:pt x="268836" y="113202"/>
                    <a:pt x="272848" y="116281"/>
                    <a:pt x="278364" y="116281"/>
                  </a:cubicBezTo>
                  <a:cubicBezTo>
                    <a:pt x="283880" y="116281"/>
                    <a:pt x="284969" y="116302"/>
                    <a:pt x="285373" y="116312"/>
                  </a:cubicBezTo>
                  <a:cubicBezTo>
                    <a:pt x="285580" y="116312"/>
                    <a:pt x="286472" y="116305"/>
                    <a:pt x="288058" y="116292"/>
                  </a:cubicBezTo>
                  <a:lnTo>
                    <a:pt x="288960" y="116292"/>
                  </a:lnTo>
                  <a:cubicBezTo>
                    <a:pt x="288960" y="116292"/>
                    <a:pt x="289033" y="122378"/>
                    <a:pt x="289033" y="122378"/>
                  </a:cubicBezTo>
                  <a:lnTo>
                    <a:pt x="288131" y="122378"/>
                  </a:lnTo>
                  <a:cubicBezTo>
                    <a:pt x="286410" y="122406"/>
                    <a:pt x="285435" y="122416"/>
                    <a:pt x="285217" y="122409"/>
                  </a:cubicBezTo>
                  <a:cubicBezTo>
                    <a:pt x="284865" y="122409"/>
                    <a:pt x="284056" y="122378"/>
                    <a:pt x="278374" y="122378"/>
                  </a:cubicBezTo>
                  <a:cubicBezTo>
                    <a:pt x="270785" y="122378"/>
                    <a:pt x="265528" y="118334"/>
                    <a:pt x="260883" y="114778"/>
                  </a:cubicBezTo>
                  <a:cubicBezTo>
                    <a:pt x="257400" y="112103"/>
                    <a:pt x="254393" y="109801"/>
                    <a:pt x="251189" y="109801"/>
                  </a:cubicBezTo>
                  <a:cubicBezTo>
                    <a:pt x="249053" y="109801"/>
                    <a:pt x="244885" y="112932"/>
                    <a:pt x="240479" y="116240"/>
                  </a:cubicBezTo>
                  <a:cubicBezTo>
                    <a:pt x="230277" y="123912"/>
                    <a:pt x="214849" y="135504"/>
                    <a:pt x="192091" y="135576"/>
                  </a:cubicBezTo>
                  <a:lnTo>
                    <a:pt x="191946" y="135576"/>
                  </a:lnTo>
                  <a:cubicBezTo>
                    <a:pt x="167808" y="135576"/>
                    <a:pt x="153148" y="115327"/>
                    <a:pt x="144377" y="103217"/>
                  </a:cubicBezTo>
                  <a:cubicBezTo>
                    <a:pt x="142407" y="100501"/>
                    <a:pt x="140053" y="97245"/>
                    <a:pt x="138633" y="95887"/>
                  </a:cubicBezTo>
                  <a:cubicBezTo>
                    <a:pt x="135564" y="101195"/>
                    <a:pt x="131292" y="124327"/>
                    <a:pt x="128389" y="139983"/>
                  </a:cubicBezTo>
                  <a:cubicBezTo>
                    <a:pt x="121826" y="175494"/>
                    <a:pt x="120032" y="181352"/>
                    <a:pt x="115626" y="181808"/>
                  </a:cubicBezTo>
                  <a:cubicBezTo>
                    <a:pt x="115480" y="181818"/>
                    <a:pt x="115335" y="181829"/>
                    <a:pt x="115201" y="181829"/>
                  </a:cubicBezTo>
                  <a:close/>
                </a:path>
              </a:pathLst>
            </a:custGeom>
            <a:grpFill/>
            <a:ln w="0" cap="flat">
              <a:noFill/>
              <a:prstDash val="solid"/>
              <a:miter/>
            </a:ln>
          </p:spPr>
          <p:txBody>
            <a:bodyPr rtlCol="0" anchor="ctr"/>
            <a:lstStyle/>
            <a:p>
              <a:endParaRPr lang="en-SE"/>
            </a:p>
          </p:txBody>
        </p:sp>
      </p:grpSp>
      <p:sp>
        <p:nvSpPr>
          <p:cNvPr id="97" name="Arrow: Down 96">
            <a:extLst>
              <a:ext uri="{FF2B5EF4-FFF2-40B4-BE49-F238E27FC236}">
                <a16:creationId xmlns:a16="http://schemas.microsoft.com/office/drawing/2014/main" id="{82E1D508-40FE-8608-980D-410CD96A59D7}"/>
              </a:ext>
            </a:extLst>
          </p:cNvPr>
          <p:cNvSpPr/>
          <p:nvPr/>
        </p:nvSpPr>
        <p:spPr>
          <a:xfrm>
            <a:off x="3849599" y="3622307"/>
            <a:ext cx="651317" cy="2255215"/>
          </a:xfrm>
          <a:prstGeom prst="downArrow">
            <a:avLst/>
          </a:prstGeom>
          <a:solidFill>
            <a:schemeClr val="accent3">
              <a:alpha val="57000"/>
            </a:schemeClr>
          </a:solidFill>
          <a:ln w="8452" cap="flat">
            <a:noFill/>
            <a:prstDash val="solid"/>
            <a:miter/>
          </a:ln>
          <a:effectLst>
            <a:glow rad="12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942405597"/>
      </p:ext>
    </p:extLst>
  </p:cSld>
  <p:clrMapOvr>
    <a:masterClrMapping/>
  </p:clrMapOvr>
</p:sld>
</file>

<file path=ppt/theme/theme1.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644B4C9F-6D03-4129-BA46-E51C201C7DB3}"/>
    </a:ext>
  </a:extLst>
</a:theme>
</file>

<file path=ppt/theme/theme10.xml><?xml version="1.0" encoding="utf-8"?>
<a:theme xmlns:a="http://schemas.openxmlformats.org/drawingml/2006/main" name="LoFric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8E54F28A-D385-45A2-A435-38258EEA20D0}"/>
    </a:ext>
  </a:extLst>
</a:theme>
</file>

<file path=ppt/theme/theme11.xml><?xml version="1.0" encoding="utf-8"?>
<a:theme xmlns:a="http://schemas.openxmlformats.org/drawingml/2006/main" name="LoFric Origo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D3B82F9E-44F2-453E-9768-13EBE6D120A3}"/>
    </a:ext>
  </a:extLst>
</a:theme>
</file>

<file path=ppt/theme/theme12.xml><?xml version="1.0" encoding="utf-8"?>
<a:theme xmlns:a="http://schemas.openxmlformats.org/drawingml/2006/main" name="LoFric Sense - neg">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527E3D79-0791-43BC-9B2B-1E25C392BC25}"/>
    </a:ext>
  </a:extLst>
</a:theme>
</file>

<file path=ppt/theme/theme13.xml><?xml version="1.0" encoding="utf-8"?>
<a:theme xmlns:a="http://schemas.openxmlformats.org/drawingml/2006/main" name="LoFric Hydro-Kit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F112A99F-74CF-47A6-860D-0B221302DAEE}"/>
    </a:ext>
  </a:extLst>
</a:theme>
</file>

<file path=ppt/theme/theme14.xml><?xml version="1.0" encoding="utf-8"?>
<a:theme xmlns:a="http://schemas.openxmlformats.org/drawingml/2006/main" name="Navina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269A69A4-46C8-4845-8CB6-1481F68AFAE0}"/>
    </a:ext>
  </a:extLst>
</a:theme>
</file>

<file path=ppt/theme/theme15.xml><?xml version="1.0" encoding="utf-8"?>
<a:theme xmlns:a="http://schemas.openxmlformats.org/drawingml/2006/main" name="Navina Smart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8B22246F-7D0A-4F40-88AA-FF9A630C2CEA}"/>
    </a:ext>
  </a:extLst>
</a:theme>
</file>

<file path=ppt/theme/theme16.xml><?xml version="1.0" encoding="utf-8"?>
<a:theme xmlns:a="http://schemas.openxmlformats.org/drawingml/2006/main" name="Navina Classic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41D65EBD-3EDD-481A-9CC9-662B62856F6F}"/>
    </a:ext>
  </a:extLst>
</a:theme>
</file>

<file path=ppt/theme/theme1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6956AE03-2CB2-4D1F-A6B3-B0166AF46FBE}"/>
    </a:ext>
  </a:extLst>
</a:theme>
</file>

<file path=ppt/theme/theme3.xml><?xml version="1.0" encoding="utf-8"?>
<a:theme xmlns:a="http://schemas.openxmlformats.org/drawingml/2006/main" name="LoFric Origo">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EB4130F1-87F1-4677-8154-16210907C0B4}"/>
    </a:ext>
  </a:extLst>
</a:theme>
</file>

<file path=ppt/theme/theme4.xml><?xml version="1.0" encoding="utf-8"?>
<a:theme xmlns:a="http://schemas.openxmlformats.org/drawingml/2006/main" name="LoFric Sense">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46C79412-C6BD-4C7A-8DF9-5F458740BBB0}"/>
    </a:ext>
  </a:extLst>
</a:theme>
</file>

<file path=ppt/theme/theme5.xml><?xml version="1.0" encoding="utf-8"?>
<a:theme xmlns:a="http://schemas.openxmlformats.org/drawingml/2006/main" name="LoFric Hydro-Kit">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04BFE874-177A-408F-95F9-574D539BFA76}"/>
    </a:ext>
  </a:extLst>
</a:theme>
</file>

<file path=ppt/theme/theme6.xml><?xml version="1.0" encoding="utf-8"?>
<a:theme xmlns:a="http://schemas.openxmlformats.org/drawingml/2006/main" name="Navina">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A3460EEB-5755-4E9F-A7D5-4F735E5163E6}"/>
    </a:ext>
  </a:extLst>
</a:theme>
</file>

<file path=ppt/theme/theme7.xml><?xml version="1.0" encoding="utf-8"?>
<a:theme xmlns:a="http://schemas.openxmlformats.org/drawingml/2006/main" name="Navina Smart">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9747BEF2-BE3F-4A64-99DE-47DCBACBC5EF}"/>
    </a:ext>
  </a:extLst>
</a:theme>
</file>

<file path=ppt/theme/theme8.xml><?xml version="1.0" encoding="utf-8"?>
<a:theme xmlns:a="http://schemas.openxmlformats.org/drawingml/2006/main" name="Navina Classic">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AAA04897-E562-4BD7-8689-6E2A6F7FAA29}"/>
    </a:ext>
  </a:extLst>
</a:theme>
</file>

<file path=ppt/theme/theme9.xml><?xml version="1.0" encoding="utf-8"?>
<a:theme xmlns:a="http://schemas.openxmlformats.org/drawingml/2006/main" name="Corporate - neg">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0E768DB3-25AD-4F78-BFBE-EF47D984793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4AE62C66D9124E8935F9658E170A9D" ma:contentTypeVersion="17" ma:contentTypeDescription="Create a new document." ma:contentTypeScope="" ma:versionID="0ed718df015b7c01e4c3fcd9f5646b9f">
  <xsd:schema xmlns:xsd="http://www.w3.org/2001/XMLSchema" xmlns:xs="http://www.w3.org/2001/XMLSchema" xmlns:p="http://schemas.microsoft.com/office/2006/metadata/properties" xmlns:ns2="37ba6b00-dc9c-48cf-b9ec-c3c16bf9da83" xmlns:ns3="9da48e9d-4847-453a-92d1-a05ee0e3f78c" xmlns:ns4="35da44a1-c60c-404f-bb4c-f4b8ad1f26c3" targetNamespace="http://schemas.microsoft.com/office/2006/metadata/properties" ma:root="true" ma:fieldsID="3f072f65b81f66eda1e779a88f9c717b" ns2:_="" ns3:_="" ns4:_="">
    <xsd:import namespace="37ba6b00-dc9c-48cf-b9ec-c3c16bf9da83"/>
    <xsd:import namespace="9da48e9d-4847-453a-92d1-a05ee0e3f78c"/>
    <xsd:import namespace="35da44a1-c60c-404f-bb4c-f4b8ad1f26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ba6b00-dc9c-48cf-b9ec-c3c16bf9da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9e31dd9-086b-491e-9da5-9ad521351aa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a48e9d-4847-453a-92d1-a05ee0e3f78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da44a1-c60c-404f-bb4c-f4b8ad1f26c3"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6ee5f06-cf82-4ce9-b781-f172616639cf}" ma:internalName="TaxCatchAll" ma:showField="CatchAllData" ma:web="9da48e9d-4847-453a-92d1-a05ee0e3f7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7ba6b00-dc9c-48cf-b9ec-c3c16bf9da83">
      <Terms xmlns="http://schemas.microsoft.com/office/infopath/2007/PartnerControls"/>
    </lcf76f155ced4ddcb4097134ff3c332f>
    <TaxCatchAll xmlns="35da44a1-c60c-404f-bb4c-f4b8ad1f26c3" xsi:nil="true"/>
  </documentManagement>
</p:properties>
</file>

<file path=customXml/itemProps1.xml><?xml version="1.0" encoding="utf-8"?>
<ds:datastoreItem xmlns:ds="http://schemas.openxmlformats.org/officeDocument/2006/customXml" ds:itemID="{80318021-39C4-490A-BAAB-7A32DF88B010}">
  <ds:schemaRefs>
    <ds:schemaRef ds:uri="http://schemas.microsoft.com/sharepoint/v3/contenttype/forms"/>
  </ds:schemaRefs>
</ds:datastoreItem>
</file>

<file path=customXml/itemProps2.xml><?xml version="1.0" encoding="utf-8"?>
<ds:datastoreItem xmlns:ds="http://schemas.openxmlformats.org/officeDocument/2006/customXml" ds:itemID="{645486A7-4462-4F09-9B8B-45BB9FD51EAA}">
  <ds:schemaRefs>
    <ds:schemaRef ds:uri="35da44a1-c60c-404f-bb4c-f4b8ad1f26c3"/>
    <ds:schemaRef ds:uri="37ba6b00-dc9c-48cf-b9ec-c3c16bf9da83"/>
    <ds:schemaRef ds:uri="9da48e9d-4847-453a-92d1-a05ee0e3f7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2DEA597-3F82-4244-91F8-03BEBBAF4F50}">
  <ds:schemaRefs>
    <ds:schemaRef ds:uri="35da44a1-c60c-404f-bb4c-f4b8ad1f26c3"/>
    <ds:schemaRef ds:uri="37ba6b00-dc9c-48cf-b9ec-c3c16bf9da8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Wellspect PowerPoint Template 2017-01-08</Template>
  <Application>Microsoft Office PowerPoint</Application>
  <PresentationFormat>Widescreen</PresentationFormat>
  <Slides>14</Slides>
  <Notes>14</Notes>
  <HiddenSlides>0</HiddenSlides>
  <ScaleCrop>false</ScaleCrop>
  <HeadingPairs>
    <vt:vector size="4" baseType="variant">
      <vt:variant>
        <vt:lpstr>Theme</vt:lpstr>
      </vt:variant>
      <vt:variant>
        <vt:i4>16</vt:i4>
      </vt:variant>
      <vt:variant>
        <vt:lpstr>Slide Titles</vt:lpstr>
      </vt:variant>
      <vt:variant>
        <vt:i4>14</vt:i4>
      </vt:variant>
    </vt:vector>
  </HeadingPairs>
  <TitlesOfParts>
    <vt:vector size="30" baseType="lpstr">
      <vt:lpstr>Corporate</vt:lpstr>
      <vt:lpstr>LoFric</vt:lpstr>
      <vt:lpstr>LoFric Origo</vt:lpstr>
      <vt:lpstr>LoFric Sense</vt:lpstr>
      <vt:lpstr>LoFric Hydro-Kit</vt:lpstr>
      <vt:lpstr>Navina</vt:lpstr>
      <vt:lpstr>Navina Smart</vt:lpstr>
      <vt:lpstr>Navina Classic</vt:lpstr>
      <vt:lpstr>Corporate - neg</vt:lpstr>
      <vt:lpstr>LoFric - neg</vt:lpstr>
      <vt:lpstr>LoFric Origo - neg</vt:lpstr>
      <vt:lpstr>LoFric Sense - neg</vt:lpstr>
      <vt:lpstr>LoFric Hydro-Kit - neg</vt:lpstr>
      <vt:lpstr>Navina - neg</vt:lpstr>
      <vt:lpstr>Navina Smart - neg</vt:lpstr>
      <vt:lpstr>Navina Classic - neg</vt:lpstr>
      <vt:lpstr>Autonomic dysreflexia</vt:lpstr>
      <vt:lpstr>Purpose of the session</vt:lpstr>
      <vt:lpstr>PowerPoint Presentation</vt:lpstr>
      <vt:lpstr>PowerPoint Presentation</vt:lpstr>
      <vt:lpstr>Autonomic dysreflexia</vt:lpstr>
      <vt:lpstr>Healthy Spine</vt:lpstr>
      <vt:lpstr>Spinal Cord Injury</vt:lpstr>
      <vt:lpstr>PowerPoint Presentation</vt:lpstr>
      <vt:lpstr>PowerPoint Presentation</vt:lpstr>
      <vt:lpstr>PowerPoint Presentation</vt:lpstr>
      <vt:lpstr>PowerPoint Presentation</vt:lpstr>
      <vt:lpstr>PowerPoint Presentation</vt:lpstr>
      <vt:lpstr>Prevention</vt:lpstr>
      <vt:lpstr>PowerPoint Presentation</vt:lpstr>
    </vt:vector>
  </TitlesOfParts>
  <Company>Dentsply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Everton, Bev</dc:creator>
  <cp:revision>1</cp:revision>
  <dcterms:created xsi:type="dcterms:W3CDTF">2018-05-08T10:00:26Z</dcterms:created>
  <dcterms:modified xsi:type="dcterms:W3CDTF">2023-09-26T13:11:20Z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0x010100194AE62C66D9124E8935F9658E170A9D</vt:lpwstr>
  </property>
  <property fmtid="{D5CDD505-2E9C-101B-9397-08002B2CF9AE}" pid="3" name="MediaServiceImageTags">
    <vt:lpwstr/>
  </property>
</Properties>
</file>